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72.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53"/>
  </p:notesMasterIdLst>
  <p:sldIdLst>
    <p:sldId id="259" r:id="rId2"/>
    <p:sldId id="277" r:id="rId3"/>
    <p:sldId id="281" r:id="rId4"/>
    <p:sldId id="280" r:id="rId5"/>
    <p:sldId id="285" r:id="rId6"/>
    <p:sldId id="287" r:id="rId7"/>
    <p:sldId id="279" r:id="rId8"/>
    <p:sldId id="314" r:id="rId9"/>
    <p:sldId id="319" r:id="rId10"/>
    <p:sldId id="313" r:id="rId11"/>
    <p:sldId id="300" r:id="rId12"/>
    <p:sldId id="311" r:id="rId13"/>
    <p:sldId id="317" r:id="rId14"/>
    <p:sldId id="310" r:id="rId15"/>
    <p:sldId id="316" r:id="rId16"/>
    <p:sldId id="291" r:id="rId17"/>
    <p:sldId id="286" r:id="rId18"/>
    <p:sldId id="288" r:id="rId19"/>
    <p:sldId id="296" r:id="rId20"/>
    <p:sldId id="282" r:id="rId21"/>
    <p:sldId id="292" r:id="rId22"/>
    <p:sldId id="312" r:id="rId23"/>
    <p:sldId id="297" r:id="rId24"/>
    <p:sldId id="298" r:id="rId25"/>
    <p:sldId id="299" r:id="rId26"/>
    <p:sldId id="315" r:id="rId27"/>
    <p:sldId id="302" r:id="rId28"/>
    <p:sldId id="304" r:id="rId29"/>
    <p:sldId id="301" r:id="rId30"/>
    <p:sldId id="305" r:id="rId31"/>
    <p:sldId id="306" r:id="rId32"/>
    <p:sldId id="307" r:id="rId33"/>
    <p:sldId id="309" r:id="rId34"/>
    <p:sldId id="308" r:id="rId35"/>
    <p:sldId id="323" r:id="rId36"/>
    <p:sldId id="324" r:id="rId37"/>
    <p:sldId id="325" r:id="rId38"/>
    <p:sldId id="326" r:id="rId39"/>
    <p:sldId id="328" r:id="rId40"/>
    <p:sldId id="327" r:id="rId41"/>
    <p:sldId id="329" r:id="rId42"/>
    <p:sldId id="318" r:id="rId43"/>
    <p:sldId id="321" r:id="rId44"/>
    <p:sldId id="322" r:id="rId45"/>
    <p:sldId id="284" r:id="rId46"/>
    <p:sldId id="330" r:id="rId47"/>
    <p:sldId id="320" r:id="rId48"/>
    <p:sldId id="283" r:id="rId49"/>
    <p:sldId id="331" r:id="rId50"/>
    <p:sldId id="332" r:id="rId51"/>
    <p:sldId id="275"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C000"/>
    <a:srgbClr val="D34817"/>
    <a:srgbClr val="FF0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46" autoAdjust="0"/>
  </p:normalViewPr>
  <p:slideViewPr>
    <p:cSldViewPr snapToGrid="0">
      <p:cViewPr varScale="1">
        <p:scale>
          <a:sx n="59" d="100"/>
          <a:sy n="59" d="100"/>
        </p:scale>
        <p:origin x="1152"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7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7F3A9-6BE1-47B3-B42C-9599327F3038}" type="datetimeFigureOut">
              <a:rPr lang="en-US" smtClean="0"/>
              <a:t>4/22/2017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A456D-A1D7-4394-9AD0-9A5D8A738CE8}" type="slidenum">
              <a:rPr lang="en-US" smtClean="0"/>
              <a:t>‹#›</a:t>
            </a:fld>
            <a:endParaRPr lang="en-US"/>
          </a:p>
        </p:txBody>
      </p:sp>
    </p:spTree>
    <p:extLst>
      <p:ext uri="{BB962C8B-B14F-4D97-AF65-F5344CB8AC3E}">
        <p14:creationId xmlns:p14="http://schemas.microsoft.com/office/powerpoint/2010/main" val="235890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a-GE" dirty="0"/>
              <a:t>ქირურგიული ფორმა</a:t>
            </a:r>
            <a:br>
              <a:rPr lang="en-US" dirty="0"/>
            </a:br>
            <a:r>
              <a:rPr lang="ka-GE" dirty="0"/>
              <a:t>სტერილური არე/სივრცე</a:t>
            </a:r>
            <a:br>
              <a:rPr lang="ka-GE" dirty="0"/>
            </a:br>
            <a:r>
              <a:rPr lang="ka-GE" dirty="0"/>
              <a:t>ხელების ქირურგიული ჰიგიენა</a:t>
            </a:r>
            <a:br>
              <a:rPr lang="ka-GE" dirty="0"/>
            </a:br>
            <a:r>
              <a:rPr lang="ka-GE" dirty="0"/>
              <a:t>ქირურგიული ხალათის ჩაცმა</a:t>
            </a:r>
            <a:br>
              <a:rPr lang="ka-GE" dirty="0"/>
            </a:br>
            <a:r>
              <a:rPr lang="ka-GE" dirty="0"/>
              <a:t>ქირურგიული ხელთათმანების ჩაცმა</a:t>
            </a:r>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2</a:t>
            </a:fld>
            <a:endParaRPr lang="en-US"/>
          </a:p>
        </p:txBody>
      </p:sp>
    </p:spTree>
    <p:extLst>
      <p:ext uri="{BB962C8B-B14F-4D97-AF65-F5344CB8AC3E}">
        <p14:creationId xmlns:p14="http://schemas.microsoft.com/office/powerpoint/2010/main" val="201353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ln w="12700">
                  <a:solidFill>
                    <a:srgbClr val="002060"/>
                  </a:solidFill>
                  <a:prstDash val="solid"/>
                </a:ln>
                <a:solidFill>
                  <a:srgbClr val="002060"/>
                </a:solidFill>
              </a:rPr>
              <a:t>Sterile to sterile non-sterile to nonsterile</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Most of the surgical equipment (</a:t>
            </a:r>
            <a:r>
              <a:rPr lang="ka-GE" sz="1200" b="0" i="0" u="none" strike="noStrike" kern="1200" baseline="0" dirty="0">
                <a:solidFill>
                  <a:schemeClr val="tx1"/>
                </a:solidFill>
                <a:latin typeface="+mn-lt"/>
                <a:ea typeface="+mn-ea"/>
                <a:cs typeface="+mn-cs"/>
              </a:rPr>
              <a:t>აღჭურვილობა</a:t>
            </a:r>
            <a:r>
              <a:rPr lang="en-US" sz="1200" b="0" i="0" u="none" strike="noStrike" kern="1200" baseline="0" dirty="0">
                <a:solidFill>
                  <a:schemeClr val="tx1"/>
                </a:solidFill>
                <a:latin typeface="+mn-lt"/>
                <a:ea typeface="+mn-ea"/>
                <a:cs typeface="+mn-cs"/>
              </a:rPr>
              <a:t>)</a:t>
            </a:r>
            <a:r>
              <a:rPr lang="ka-G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is wrapped.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sterile boundary of a peel-open package is the inner edge.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Items should not be “flipped” or dropped onto the sterile field. – fig. 4</a:t>
            </a:r>
          </a:p>
        </p:txBody>
      </p:sp>
      <p:sp>
        <p:nvSpPr>
          <p:cNvPr id="4" name="Slide Number Placeholder 3"/>
          <p:cNvSpPr>
            <a:spLocks noGrp="1"/>
          </p:cNvSpPr>
          <p:nvPr>
            <p:ph type="sldNum" sz="quarter" idx="10"/>
          </p:nvPr>
        </p:nvSpPr>
        <p:spPr/>
        <p:txBody>
          <a:bodyPr/>
          <a:lstStyle/>
          <a:p>
            <a:fld id="{78BA456D-A1D7-4394-9AD0-9A5D8A738CE8}" type="slidenum">
              <a:rPr lang="en-US" smtClean="0"/>
              <a:t>14</a:t>
            </a:fld>
            <a:endParaRPr lang="en-US"/>
          </a:p>
        </p:txBody>
      </p:sp>
    </p:spTree>
    <p:extLst>
      <p:ext uri="{BB962C8B-B14F-4D97-AF65-F5344CB8AC3E}">
        <p14:creationId xmlns:p14="http://schemas.microsoft.com/office/powerpoint/2010/main" val="297930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pull downward motion – wrap may break (especially wrapped sharp objects)</a:t>
            </a:r>
            <a:br>
              <a:rPr lang="en-US" dirty="0"/>
            </a:br>
            <a:r>
              <a:rPr lang="en-US" dirty="0"/>
              <a:t>slowly pull in an outward motion</a:t>
            </a:r>
            <a:br>
              <a:rPr lang="en-US" dirty="0"/>
            </a:br>
            <a:r>
              <a:rPr lang="en-US" dirty="0"/>
              <a:t>Scrubbed assistant -</a:t>
            </a:r>
            <a:r>
              <a:rPr lang="en-US" sz="1200" b="0" i="0" u="none" strike="noStrike" kern="1200" baseline="0" dirty="0">
                <a:solidFill>
                  <a:schemeClr val="tx1"/>
                </a:solidFill>
                <a:latin typeface="+mn-lt"/>
                <a:ea typeface="+mn-ea"/>
                <a:cs typeface="+mn-cs"/>
              </a:rPr>
              <a:t> opened first toward the sterile individual </a:t>
            </a:r>
          </a:p>
          <a:p>
            <a:r>
              <a:rPr lang="en-US" sz="1200" b="0" i="0" u="none" strike="noStrike" kern="1200" baseline="0" dirty="0">
                <a:solidFill>
                  <a:schemeClr val="tx1"/>
                </a:solidFill>
                <a:latin typeface="+mn-lt"/>
                <a:ea typeface="+mn-ea"/>
                <a:cs typeface="+mn-cs"/>
              </a:rPr>
              <a:t>circulating assistant - wrap is opened first away from the</a:t>
            </a:r>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15</a:t>
            </a:fld>
            <a:endParaRPr lang="en-US"/>
          </a:p>
        </p:txBody>
      </p:sp>
    </p:spTree>
    <p:extLst>
      <p:ext uri="{BB962C8B-B14F-4D97-AF65-F5344CB8AC3E}">
        <p14:creationId xmlns:p14="http://schemas.microsoft.com/office/powerpoint/2010/main" val="285490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kern="1200" dirty="0">
                <a:ln w="12700">
                  <a:solidFill>
                    <a:srgbClr val="002060"/>
                  </a:solidFill>
                  <a:prstDash val="solid"/>
                </a:ln>
                <a:solidFill>
                  <a:srgbClr val="002060"/>
                </a:solidFill>
                <a:latin typeface="+mn-lt"/>
                <a:ea typeface="+mn-ea"/>
                <a:cs typeface="+mn-cs"/>
              </a:rPr>
              <a:t>significant reduction in pathogen carriage.</a:t>
            </a:r>
            <a:br>
              <a:rPr lang="en-US" altLang="en-US" sz="1200" b="1" kern="1200" dirty="0">
                <a:ln w="12700">
                  <a:solidFill>
                    <a:srgbClr val="002060"/>
                  </a:solidFill>
                  <a:prstDash val="solid"/>
                </a:ln>
                <a:solidFill>
                  <a:srgbClr val="002060"/>
                </a:solidFill>
                <a:latin typeface="+mn-lt"/>
                <a:ea typeface="+mn-ea"/>
                <a:cs typeface="+mn-cs"/>
              </a:rPr>
            </a:br>
            <a:r>
              <a:rPr lang="en-US" dirty="0"/>
              <a:t>Reduce transmission of </a:t>
            </a:r>
            <a:r>
              <a:rPr lang="en-US" altLang="en-US" sz="1200" b="1" kern="1200" dirty="0">
                <a:ln w="12700">
                  <a:solidFill>
                    <a:srgbClr val="002060"/>
                  </a:solidFill>
                  <a:prstDash val="solid"/>
                </a:ln>
                <a:solidFill>
                  <a:srgbClr val="002060"/>
                </a:solidFill>
                <a:latin typeface="+mn-lt"/>
                <a:ea typeface="+mn-ea"/>
                <a:cs typeface="+mn-cs"/>
              </a:rPr>
              <a:t>nosocomial bacteria (antibiotic resistant)</a:t>
            </a:r>
            <a:br>
              <a:rPr lang="en-US" altLang="en-US" sz="1200" b="1" kern="1200" dirty="0">
                <a:ln w="12700">
                  <a:solidFill>
                    <a:srgbClr val="002060"/>
                  </a:solidFill>
                  <a:prstDash val="solid"/>
                </a:ln>
                <a:solidFill>
                  <a:srgbClr val="002060"/>
                </a:solidFill>
                <a:latin typeface="+mn-lt"/>
                <a:ea typeface="+mn-ea"/>
                <a:cs typeface="+mn-cs"/>
              </a:rPr>
            </a:br>
            <a:r>
              <a:rPr lang="en-US" altLang="en-US" sz="1200" b="1" kern="1200" dirty="0">
                <a:ln w="12700">
                  <a:solidFill>
                    <a:srgbClr val="002060"/>
                  </a:solidFill>
                  <a:prstDash val="solid"/>
                </a:ln>
                <a:solidFill>
                  <a:srgbClr val="002060"/>
                </a:solidFill>
                <a:latin typeface="+mn-lt"/>
                <a:ea typeface="+mn-ea"/>
                <a:cs typeface="+mn-cs"/>
              </a:rPr>
              <a:t>reducing the incidence of operative wound infections. </a:t>
            </a:r>
            <a:br>
              <a:rPr lang="en-US" altLang="en-US" sz="1200" b="1" kern="1200" dirty="0">
                <a:ln w="12700">
                  <a:solidFill>
                    <a:srgbClr val="002060"/>
                  </a:solidFill>
                  <a:prstDash val="solid"/>
                </a:ln>
                <a:solidFill>
                  <a:srgbClr val="002060"/>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16</a:t>
            </a:fld>
            <a:endParaRPr lang="en-US"/>
          </a:p>
        </p:txBody>
      </p:sp>
    </p:spTree>
    <p:extLst>
      <p:ext uri="{BB962C8B-B14F-4D97-AF65-F5344CB8AC3E}">
        <p14:creationId xmlns:p14="http://schemas.microsoft.com/office/powerpoint/2010/main" val="531178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frequently missed areas (red)</a:t>
            </a:r>
          </a:p>
        </p:txBody>
      </p:sp>
      <p:sp>
        <p:nvSpPr>
          <p:cNvPr id="4" name="Slide Number Placeholder 3"/>
          <p:cNvSpPr>
            <a:spLocks noGrp="1"/>
          </p:cNvSpPr>
          <p:nvPr>
            <p:ph type="sldNum" sz="quarter" idx="10"/>
          </p:nvPr>
        </p:nvSpPr>
        <p:spPr/>
        <p:txBody>
          <a:bodyPr/>
          <a:lstStyle/>
          <a:p>
            <a:fld id="{78BA456D-A1D7-4394-9AD0-9A5D8A738CE8}" type="slidenum">
              <a:rPr lang="en-US" smtClean="0"/>
              <a:t>17</a:t>
            </a:fld>
            <a:endParaRPr lang="en-US"/>
          </a:p>
        </p:txBody>
      </p:sp>
    </p:spTree>
    <p:extLst>
      <p:ext uri="{BB962C8B-B14F-4D97-AF65-F5344CB8AC3E}">
        <p14:creationId xmlns:p14="http://schemas.microsoft.com/office/powerpoint/2010/main" val="2584818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fingernails - &lt;5mm</a:t>
            </a:r>
            <a:br>
              <a:rPr lang="en-US" dirty="0"/>
            </a:br>
            <a:r>
              <a:rPr lang="en-US" dirty="0"/>
              <a:t>Remove jewelries</a:t>
            </a:r>
            <a:br>
              <a:rPr lang="en-US" dirty="0"/>
            </a:br>
            <a:r>
              <a:rPr lang="en-US" dirty="0"/>
              <a:t>damaged skin – not allowed to scrub</a:t>
            </a:r>
            <a:br>
              <a:rPr lang="en-US" dirty="0"/>
            </a:br>
            <a:r>
              <a:rPr lang="en-US" dirty="0"/>
              <a:t>Apply personal protective equipment</a:t>
            </a:r>
          </a:p>
        </p:txBody>
      </p:sp>
      <p:sp>
        <p:nvSpPr>
          <p:cNvPr id="4" name="Slide Number Placeholder 3"/>
          <p:cNvSpPr>
            <a:spLocks noGrp="1"/>
          </p:cNvSpPr>
          <p:nvPr>
            <p:ph type="sldNum" sz="quarter" idx="10"/>
          </p:nvPr>
        </p:nvSpPr>
        <p:spPr/>
        <p:txBody>
          <a:bodyPr/>
          <a:lstStyle/>
          <a:p>
            <a:fld id="{78BA456D-A1D7-4394-9AD0-9A5D8A738CE8}" type="slidenum">
              <a:rPr lang="en-US" smtClean="0"/>
              <a:t>18</a:t>
            </a:fld>
            <a:endParaRPr lang="en-US"/>
          </a:p>
        </p:txBody>
      </p:sp>
    </p:spTree>
    <p:extLst>
      <p:ext uri="{BB962C8B-B14F-4D97-AF65-F5344CB8AC3E}">
        <p14:creationId xmlns:p14="http://schemas.microsoft.com/office/powerpoint/2010/main" val="131677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u="none" dirty="0">
                <a:ln w="12700">
                  <a:solidFill>
                    <a:srgbClr val="002060"/>
                  </a:solidFill>
                  <a:prstDash val="solid"/>
                </a:ln>
                <a:solidFill>
                  <a:srgbClr val="002060"/>
                </a:solidFill>
              </a:rPr>
              <a:t>While washing - don’t damage your skin</a:t>
            </a:r>
          </a:p>
          <a:p>
            <a:pPr marL="171450" indent="-171450">
              <a:buFont typeface="Arial" panose="020B0604020202020204" pitchFamily="34" charset="0"/>
              <a:buChar char="•"/>
            </a:pPr>
            <a:r>
              <a:rPr lang="en-US" sz="1200" u="none" dirty="0">
                <a:ln w="12700">
                  <a:solidFill>
                    <a:srgbClr val="002060"/>
                  </a:solidFill>
                  <a:prstDash val="solid"/>
                </a:ln>
                <a:solidFill>
                  <a:srgbClr val="002060"/>
                </a:solidFill>
              </a:rPr>
              <a:t>Wash all four sides effectively - hands elevated</a:t>
            </a:r>
          </a:p>
          <a:p>
            <a:pPr marL="171450" indent="-171450">
              <a:buFont typeface="Arial" panose="020B0604020202020204" pitchFamily="34" charset="0"/>
              <a:buChar char="•"/>
            </a:pPr>
            <a:r>
              <a:rPr lang="en-US" sz="1200" u="none" dirty="0">
                <a:ln w="12700">
                  <a:solidFill>
                    <a:srgbClr val="002060"/>
                  </a:solidFill>
                  <a:prstDash val="solid"/>
                </a:ln>
                <a:solidFill>
                  <a:srgbClr val="002060"/>
                </a:solidFill>
              </a:rPr>
              <a:t>Avoid splashing – not to wet attire</a:t>
            </a:r>
            <a:endParaRPr lang="en-US" u="none" dirty="0"/>
          </a:p>
        </p:txBody>
      </p:sp>
      <p:sp>
        <p:nvSpPr>
          <p:cNvPr id="4" name="Slide Number Placeholder 3"/>
          <p:cNvSpPr>
            <a:spLocks noGrp="1"/>
          </p:cNvSpPr>
          <p:nvPr>
            <p:ph type="sldNum" sz="quarter" idx="10"/>
          </p:nvPr>
        </p:nvSpPr>
        <p:spPr/>
        <p:txBody>
          <a:bodyPr/>
          <a:lstStyle/>
          <a:p>
            <a:fld id="{78BA456D-A1D7-4394-9AD0-9A5D8A738CE8}" type="slidenum">
              <a:rPr lang="en-US" smtClean="0"/>
              <a:t>24</a:t>
            </a:fld>
            <a:endParaRPr lang="en-US"/>
          </a:p>
        </p:txBody>
      </p:sp>
    </p:spTree>
    <p:extLst>
      <p:ext uri="{BB962C8B-B14F-4D97-AF65-F5344CB8AC3E}">
        <p14:creationId xmlns:p14="http://schemas.microsoft.com/office/powerpoint/2010/main" val="297381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Rinse hands – from fingertips to elbows</a:t>
            </a:r>
            <a:br>
              <a:rPr lang="en-US" dirty="0"/>
            </a:br>
            <a:r>
              <a:rPr lang="en-US" dirty="0"/>
              <a:t>care – do not touch anything </a:t>
            </a:r>
            <a:br>
              <a:rPr lang="en-US" dirty="0"/>
            </a:br>
            <a:r>
              <a:rPr lang="en-US" dirty="0"/>
              <a:t>hands higher than elbows</a:t>
            </a:r>
          </a:p>
        </p:txBody>
      </p:sp>
      <p:sp>
        <p:nvSpPr>
          <p:cNvPr id="4" name="Slide Number Placeholder 3"/>
          <p:cNvSpPr>
            <a:spLocks noGrp="1"/>
          </p:cNvSpPr>
          <p:nvPr>
            <p:ph type="sldNum" sz="quarter" idx="10"/>
          </p:nvPr>
        </p:nvSpPr>
        <p:spPr/>
        <p:txBody>
          <a:bodyPr/>
          <a:lstStyle/>
          <a:p>
            <a:fld id="{78BA456D-A1D7-4394-9AD0-9A5D8A738CE8}" type="slidenum">
              <a:rPr lang="en-US" smtClean="0"/>
              <a:t>25</a:t>
            </a:fld>
            <a:endParaRPr lang="en-US"/>
          </a:p>
        </p:txBody>
      </p:sp>
    </p:spTree>
    <p:extLst>
      <p:ext uri="{BB962C8B-B14F-4D97-AF65-F5344CB8AC3E}">
        <p14:creationId xmlns:p14="http://schemas.microsoft.com/office/powerpoint/2010/main" val="287287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n w="12700">
                  <a:solidFill>
                    <a:srgbClr val="002060"/>
                  </a:solidFill>
                  <a:prstDash val="solid"/>
                </a:ln>
                <a:solidFill>
                  <a:srgbClr val="002060"/>
                </a:solidFill>
              </a:rPr>
              <a:t>Hands – away from the body</a:t>
            </a:r>
            <a:br>
              <a:rPr lang="en-US" sz="1200" dirty="0">
                <a:ln w="12700">
                  <a:solidFill>
                    <a:srgbClr val="002060"/>
                  </a:solidFill>
                  <a:prstDash val="solid"/>
                </a:ln>
                <a:solidFill>
                  <a:srgbClr val="002060"/>
                </a:solidFill>
              </a:rPr>
            </a:br>
            <a:r>
              <a:rPr lang="en-US" sz="1200" dirty="0">
                <a:ln w="12700">
                  <a:solidFill>
                    <a:srgbClr val="002060"/>
                  </a:solidFill>
                  <a:prstDash val="solid"/>
                </a:ln>
                <a:solidFill>
                  <a:srgbClr val="002060"/>
                </a:solidFill>
              </a:rPr>
              <a:t>forearms held higher – water run from clean to less clean area </a:t>
            </a:r>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26</a:t>
            </a:fld>
            <a:endParaRPr lang="en-US"/>
          </a:p>
        </p:txBody>
      </p:sp>
    </p:spTree>
    <p:extLst>
      <p:ext uri="{BB962C8B-B14F-4D97-AF65-F5344CB8AC3E}">
        <p14:creationId xmlns:p14="http://schemas.microsoft.com/office/powerpoint/2010/main" val="134494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Clean nails</a:t>
            </a:r>
            <a:br>
              <a:rPr lang="en-US" dirty="0"/>
            </a:br>
            <a:r>
              <a:rPr lang="en-US" dirty="0"/>
              <a:t>2 – Brush all sides of hand/fingers</a:t>
            </a:r>
            <a:br>
              <a:rPr lang="en-US" dirty="0"/>
            </a:br>
            <a:r>
              <a:rPr lang="en-US" dirty="0"/>
              <a:t>3 – rinse from finger tips to elbows and dry</a:t>
            </a:r>
          </a:p>
        </p:txBody>
      </p:sp>
      <p:sp>
        <p:nvSpPr>
          <p:cNvPr id="4" name="Slide Number Placeholder 3"/>
          <p:cNvSpPr>
            <a:spLocks noGrp="1"/>
          </p:cNvSpPr>
          <p:nvPr>
            <p:ph type="sldNum" sz="quarter" idx="10"/>
          </p:nvPr>
        </p:nvSpPr>
        <p:spPr/>
        <p:txBody>
          <a:bodyPr/>
          <a:lstStyle/>
          <a:p>
            <a:fld id="{78BA456D-A1D7-4394-9AD0-9A5D8A738CE8}" type="slidenum">
              <a:rPr lang="en-US" smtClean="0"/>
              <a:t>27</a:t>
            </a:fld>
            <a:endParaRPr lang="en-US"/>
          </a:p>
        </p:txBody>
      </p:sp>
    </p:spTree>
    <p:extLst>
      <p:ext uri="{BB962C8B-B14F-4D97-AF65-F5344CB8AC3E}">
        <p14:creationId xmlns:p14="http://schemas.microsoft.com/office/powerpoint/2010/main" val="1181940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ln w="12700">
                  <a:solidFill>
                    <a:srgbClr val="002060"/>
                  </a:solidFill>
                  <a:prstDash val="solid"/>
                </a:ln>
                <a:solidFill>
                  <a:srgbClr val="002060"/>
                </a:solidFill>
              </a:rPr>
              <a:t>Wash hands and pick nails  - first application</a:t>
            </a:r>
          </a:p>
          <a:p>
            <a:pPr marL="171450" indent="-171450">
              <a:buFont typeface="Arial" panose="020B0604020202020204" pitchFamily="34" charset="0"/>
              <a:buChar char="•"/>
            </a:pPr>
            <a:r>
              <a:rPr lang="en-US" altLang="en-US" sz="1200" dirty="0">
                <a:ln w="12700">
                  <a:solidFill>
                    <a:srgbClr val="002060"/>
                  </a:solidFill>
                  <a:prstDash val="solid"/>
                </a:ln>
                <a:solidFill>
                  <a:srgbClr val="002060"/>
                </a:solidFill>
              </a:rPr>
              <a:t>Dry hands – before using </a:t>
            </a:r>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29</a:t>
            </a:fld>
            <a:endParaRPr lang="en-US"/>
          </a:p>
        </p:txBody>
      </p:sp>
    </p:spTree>
    <p:extLst>
      <p:ext uri="{BB962C8B-B14F-4D97-AF65-F5344CB8AC3E}">
        <p14:creationId xmlns:p14="http://schemas.microsoft.com/office/powerpoint/2010/main" val="41337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dirty="0">
                <a:ln w="12700">
                  <a:solidFill>
                    <a:srgbClr val="002060"/>
                  </a:solidFill>
                  <a:prstDash val="solid"/>
                </a:ln>
                <a:solidFill>
                  <a:srgbClr val="002060"/>
                </a:solidFill>
                <a:latin typeface="+mn-lt"/>
                <a:ea typeface="+mn-ea"/>
                <a:cs typeface="+mn-cs"/>
              </a:rPr>
              <a:t>Surgical cap </a:t>
            </a:r>
            <a:r>
              <a:rPr lang="en-US" sz="1200" b="0" u="none" kern="1200" dirty="0">
                <a:ln w="12700">
                  <a:solidFill>
                    <a:srgbClr val="002060"/>
                  </a:solidFill>
                  <a:prstDash val="solid"/>
                </a:ln>
                <a:solidFill>
                  <a:srgbClr val="002060"/>
                </a:solidFill>
                <a:latin typeface="+mn-lt"/>
                <a:ea typeface="+mn-ea"/>
                <a:cs typeface="+mn-cs"/>
              </a:rPr>
              <a:t>-  falling hair or dandruff.</a:t>
            </a:r>
            <a:br>
              <a:rPr lang="en-US" sz="1200" b="0" u="none" kern="1200" dirty="0">
                <a:ln w="12700">
                  <a:solidFill>
                    <a:srgbClr val="002060"/>
                  </a:solidFill>
                  <a:prstDash val="solid"/>
                </a:ln>
                <a:solidFill>
                  <a:srgbClr val="002060"/>
                </a:solidFill>
                <a:latin typeface="+mn-lt"/>
                <a:ea typeface="+mn-ea"/>
                <a:cs typeface="+mn-cs"/>
              </a:rPr>
            </a:br>
            <a:r>
              <a:rPr lang="en-US" sz="1200" b="1" u="none" kern="1200" dirty="0">
                <a:ln w="12700">
                  <a:solidFill>
                    <a:srgbClr val="002060"/>
                  </a:solidFill>
                  <a:prstDash val="solid"/>
                </a:ln>
                <a:solidFill>
                  <a:srgbClr val="002060"/>
                </a:solidFill>
                <a:latin typeface="+mn-lt"/>
                <a:ea typeface="+mn-ea"/>
                <a:cs typeface="+mn-cs"/>
              </a:rPr>
              <a:t>Footwear</a:t>
            </a:r>
            <a:r>
              <a:rPr lang="en-US" sz="1200" b="0" u="none" kern="1200" dirty="0">
                <a:ln w="12700">
                  <a:solidFill>
                    <a:srgbClr val="002060"/>
                  </a:solidFill>
                  <a:prstDash val="solid"/>
                </a:ln>
                <a:solidFill>
                  <a:srgbClr val="002060"/>
                </a:solidFill>
                <a:latin typeface="+mn-lt"/>
                <a:ea typeface="+mn-ea"/>
                <a:cs typeface="+mn-cs"/>
              </a:rPr>
              <a:t> –bodily fluids/blood (non-slip surface, falling sharp objects)</a:t>
            </a:r>
            <a:br>
              <a:rPr lang="en-US" sz="1200" b="0" u="none" kern="1200" dirty="0">
                <a:ln w="12700">
                  <a:solidFill>
                    <a:srgbClr val="002060"/>
                  </a:solidFill>
                  <a:prstDash val="solid"/>
                </a:ln>
                <a:solidFill>
                  <a:srgbClr val="002060"/>
                </a:solidFill>
                <a:latin typeface="+mn-lt"/>
                <a:ea typeface="+mn-ea"/>
                <a:cs typeface="+mn-cs"/>
              </a:rPr>
            </a:br>
            <a:r>
              <a:rPr lang="en-US" sz="1200" b="1" u="none" kern="1200" dirty="0">
                <a:ln w="12700">
                  <a:solidFill>
                    <a:srgbClr val="002060"/>
                  </a:solidFill>
                  <a:prstDash val="solid"/>
                </a:ln>
                <a:solidFill>
                  <a:srgbClr val="002060"/>
                </a:solidFill>
                <a:latin typeface="+mn-lt"/>
                <a:ea typeface="+mn-ea"/>
                <a:cs typeface="+mn-cs"/>
              </a:rPr>
              <a:t>Mask</a:t>
            </a:r>
            <a:r>
              <a:rPr lang="en-US" sz="1200" b="0" u="none" kern="1200" dirty="0">
                <a:ln w="12700">
                  <a:solidFill>
                    <a:srgbClr val="002060"/>
                  </a:solidFill>
                  <a:prstDash val="solid"/>
                </a:ln>
                <a:solidFill>
                  <a:srgbClr val="002060"/>
                </a:solidFill>
                <a:latin typeface="+mn-lt"/>
                <a:ea typeface="+mn-ea"/>
                <a:cs typeface="+mn-cs"/>
              </a:rPr>
              <a:t> - exhaled </a:t>
            </a:r>
            <a:r>
              <a:rPr lang="en-US" sz="1200" b="0" u="none" dirty="0">
                <a:ln w="12700">
                  <a:solidFill>
                    <a:srgbClr val="002060"/>
                  </a:solidFill>
                  <a:prstDash val="solid"/>
                </a:ln>
                <a:solidFill>
                  <a:srgbClr val="002060"/>
                </a:solidFill>
              </a:rPr>
              <a:t>bacteria</a:t>
            </a:r>
            <a:r>
              <a:rPr lang="en-US" sz="1200" b="0" u="none" kern="1200" dirty="0">
                <a:ln w="12700">
                  <a:solidFill>
                    <a:srgbClr val="002060"/>
                  </a:solidFill>
                  <a:prstDash val="solid"/>
                </a:ln>
                <a:solidFill>
                  <a:srgbClr val="002060"/>
                </a:solidFill>
                <a:latin typeface="+mn-lt"/>
                <a:ea typeface="+mn-ea"/>
                <a:cs typeface="+mn-cs"/>
              </a:rPr>
              <a:t> (protects nose and mouth blood/fluid splashes)</a:t>
            </a:r>
          </a:p>
          <a:p>
            <a:r>
              <a:rPr lang="en-US" sz="1200" b="1" u="none" kern="1200" dirty="0">
                <a:ln w="12700">
                  <a:solidFill>
                    <a:srgbClr val="002060"/>
                  </a:solidFill>
                  <a:prstDash val="solid"/>
                </a:ln>
                <a:solidFill>
                  <a:srgbClr val="002060"/>
                </a:solidFill>
                <a:latin typeface="+mn-lt"/>
                <a:ea typeface="+mn-ea"/>
                <a:cs typeface="+mn-cs"/>
              </a:rPr>
              <a:t>Protective eyewear </a:t>
            </a:r>
            <a:r>
              <a:rPr lang="en-US" sz="1200" b="0" u="none" kern="1200" dirty="0">
                <a:ln w="12700">
                  <a:solidFill>
                    <a:srgbClr val="002060"/>
                  </a:solidFill>
                  <a:prstDash val="solid"/>
                </a:ln>
                <a:solidFill>
                  <a:srgbClr val="002060"/>
                </a:solidFill>
                <a:latin typeface="+mn-lt"/>
                <a:ea typeface="+mn-ea"/>
                <a:cs typeface="+mn-cs"/>
              </a:rPr>
              <a:t>–blood/fluid splashes</a:t>
            </a:r>
          </a:p>
          <a:p>
            <a:r>
              <a:rPr lang="en-US" sz="1200" b="1" u="none" kern="1200" dirty="0">
                <a:ln w="12700">
                  <a:solidFill>
                    <a:srgbClr val="002060"/>
                  </a:solidFill>
                  <a:prstDash val="solid"/>
                </a:ln>
                <a:solidFill>
                  <a:srgbClr val="002060"/>
                </a:solidFill>
                <a:latin typeface="+mn-lt"/>
                <a:ea typeface="+mn-ea"/>
                <a:cs typeface="+mn-cs"/>
              </a:rPr>
              <a:t>Jacket </a:t>
            </a:r>
            <a:r>
              <a:rPr lang="en-US" sz="1200" b="0" u="none" kern="1200" dirty="0">
                <a:ln w="12700">
                  <a:solidFill>
                    <a:srgbClr val="002060"/>
                  </a:solidFill>
                  <a:prstDash val="solid"/>
                </a:ln>
                <a:solidFill>
                  <a:srgbClr val="002060"/>
                </a:solidFill>
                <a:latin typeface="+mn-lt"/>
                <a:ea typeface="+mn-ea"/>
                <a:cs typeface="+mn-cs"/>
              </a:rPr>
              <a:t>– extra layer of protection and comfort.</a:t>
            </a:r>
            <a:endParaRPr lang="en-US" sz="900" b="0" dirty="0"/>
          </a:p>
        </p:txBody>
      </p:sp>
      <p:sp>
        <p:nvSpPr>
          <p:cNvPr id="4" name="Slide Number Placeholder 3"/>
          <p:cNvSpPr>
            <a:spLocks noGrp="1"/>
          </p:cNvSpPr>
          <p:nvPr>
            <p:ph type="sldNum" sz="quarter" idx="10"/>
          </p:nvPr>
        </p:nvSpPr>
        <p:spPr/>
        <p:txBody>
          <a:bodyPr/>
          <a:lstStyle/>
          <a:p>
            <a:fld id="{78BA456D-A1D7-4394-9AD0-9A5D8A738CE8}" type="slidenum">
              <a:rPr lang="en-US" smtClean="0"/>
              <a:t>5</a:t>
            </a:fld>
            <a:endParaRPr lang="en-US"/>
          </a:p>
        </p:txBody>
      </p:sp>
    </p:spTree>
    <p:extLst>
      <p:ext uri="{BB962C8B-B14F-4D97-AF65-F5344CB8AC3E}">
        <p14:creationId xmlns:p14="http://schemas.microsoft.com/office/powerpoint/2010/main" val="3548481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Scrubbed assistant  - sterile</a:t>
            </a:r>
          </a:p>
        </p:txBody>
      </p:sp>
      <p:sp>
        <p:nvSpPr>
          <p:cNvPr id="4" name="Slide Number Placeholder 3"/>
          <p:cNvSpPr>
            <a:spLocks noGrp="1"/>
          </p:cNvSpPr>
          <p:nvPr>
            <p:ph type="sldNum" sz="quarter" idx="10"/>
          </p:nvPr>
        </p:nvSpPr>
        <p:spPr/>
        <p:txBody>
          <a:bodyPr/>
          <a:lstStyle/>
          <a:p>
            <a:fld id="{78BA456D-A1D7-4394-9AD0-9A5D8A738CE8}" type="slidenum">
              <a:rPr lang="en-US" smtClean="0"/>
              <a:t>34</a:t>
            </a:fld>
            <a:endParaRPr lang="en-US"/>
          </a:p>
        </p:txBody>
      </p:sp>
    </p:spTree>
    <p:extLst>
      <p:ext uri="{BB962C8B-B14F-4D97-AF65-F5344CB8AC3E}">
        <p14:creationId xmlns:p14="http://schemas.microsoft.com/office/powerpoint/2010/main" val="417994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Gown is folded inside-out.</a:t>
            </a:r>
          </a:p>
          <a:p>
            <a:r>
              <a:rPr lang="en-US" dirty="0"/>
              <a:t>Pick it up – step away from the table</a:t>
            </a:r>
            <a:br>
              <a:rPr lang="en-US" dirty="0"/>
            </a:br>
            <a:r>
              <a:rPr lang="en-US" dirty="0"/>
              <a:t>Don’t touch outside of the gown -</a:t>
            </a:r>
          </a:p>
        </p:txBody>
      </p:sp>
      <p:sp>
        <p:nvSpPr>
          <p:cNvPr id="4" name="Slide Number Placeholder 3"/>
          <p:cNvSpPr>
            <a:spLocks noGrp="1"/>
          </p:cNvSpPr>
          <p:nvPr>
            <p:ph type="sldNum" sz="quarter" idx="10"/>
          </p:nvPr>
        </p:nvSpPr>
        <p:spPr/>
        <p:txBody>
          <a:bodyPr/>
          <a:lstStyle/>
          <a:p>
            <a:fld id="{78BA456D-A1D7-4394-9AD0-9A5D8A738CE8}" type="slidenum">
              <a:rPr lang="en-US" smtClean="0"/>
              <a:t>35</a:t>
            </a:fld>
            <a:endParaRPr lang="en-US"/>
          </a:p>
        </p:txBody>
      </p:sp>
    </p:spTree>
    <p:extLst>
      <p:ext uri="{BB962C8B-B14F-4D97-AF65-F5344CB8AC3E}">
        <p14:creationId xmlns:p14="http://schemas.microsoft.com/office/powerpoint/2010/main" val="3659059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Circulating Assistant – not sterile</a:t>
            </a:r>
          </a:p>
          <a:p>
            <a:r>
              <a:rPr lang="en-US" dirty="0"/>
              <a:t>Two ties (</a:t>
            </a:r>
            <a:r>
              <a:rPr lang="ka-GE" dirty="0"/>
              <a:t>თასმა</a:t>
            </a:r>
            <a:r>
              <a:rPr lang="en-US" dirty="0"/>
              <a:t>) </a:t>
            </a:r>
            <a:br>
              <a:rPr lang="en-US" dirty="0"/>
            </a:br>
            <a:r>
              <a:rPr lang="en-US" dirty="0"/>
              <a:t>1 – by circulating nurse (non-sterile)</a:t>
            </a:r>
            <a:br>
              <a:rPr lang="en-US" dirty="0"/>
            </a:br>
            <a:r>
              <a:rPr lang="en-US" dirty="0"/>
              <a:t>2 – by yourself (sterile)</a:t>
            </a:r>
          </a:p>
        </p:txBody>
      </p:sp>
      <p:sp>
        <p:nvSpPr>
          <p:cNvPr id="4" name="Slide Number Placeholder 3"/>
          <p:cNvSpPr>
            <a:spLocks noGrp="1"/>
          </p:cNvSpPr>
          <p:nvPr>
            <p:ph type="sldNum" sz="quarter" idx="10"/>
          </p:nvPr>
        </p:nvSpPr>
        <p:spPr/>
        <p:txBody>
          <a:bodyPr/>
          <a:lstStyle/>
          <a:p>
            <a:fld id="{78BA456D-A1D7-4394-9AD0-9A5D8A738CE8}" type="slidenum">
              <a:rPr lang="en-US" smtClean="0"/>
              <a:t>36</a:t>
            </a:fld>
            <a:endParaRPr lang="en-US"/>
          </a:p>
        </p:txBody>
      </p:sp>
    </p:spTree>
    <p:extLst>
      <p:ext uri="{BB962C8B-B14F-4D97-AF65-F5344CB8AC3E}">
        <p14:creationId xmlns:p14="http://schemas.microsoft.com/office/powerpoint/2010/main" val="1573229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Assisted Gowning and Gloving Technique </a:t>
            </a:r>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42</a:t>
            </a:fld>
            <a:endParaRPr lang="en-US"/>
          </a:p>
        </p:txBody>
      </p:sp>
    </p:spTree>
    <p:extLst>
      <p:ext uri="{BB962C8B-B14F-4D97-AF65-F5344CB8AC3E}">
        <p14:creationId xmlns:p14="http://schemas.microsoft.com/office/powerpoint/2010/main" val="2353469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 Gloving – Hepatitis, HIV, other infectious risks.</a:t>
            </a:r>
            <a:br>
              <a:rPr lang="en-US" dirty="0"/>
            </a:br>
            <a:r>
              <a:rPr lang="en-US" dirty="0"/>
              <a:t>Long nails – rupture risk, painful, etc.</a:t>
            </a:r>
          </a:p>
        </p:txBody>
      </p:sp>
      <p:sp>
        <p:nvSpPr>
          <p:cNvPr id="4" name="Slide Number Placeholder 3"/>
          <p:cNvSpPr>
            <a:spLocks noGrp="1"/>
          </p:cNvSpPr>
          <p:nvPr>
            <p:ph type="sldNum" sz="quarter" idx="10"/>
          </p:nvPr>
        </p:nvSpPr>
        <p:spPr/>
        <p:txBody>
          <a:bodyPr/>
          <a:lstStyle/>
          <a:p>
            <a:fld id="{78BA456D-A1D7-4394-9AD0-9A5D8A738CE8}" type="slidenum">
              <a:rPr lang="en-US" smtClean="0"/>
              <a:t>43</a:t>
            </a:fld>
            <a:endParaRPr lang="en-US"/>
          </a:p>
        </p:txBody>
      </p:sp>
    </p:spTree>
    <p:extLst>
      <p:ext uri="{BB962C8B-B14F-4D97-AF65-F5344CB8AC3E}">
        <p14:creationId xmlns:p14="http://schemas.microsoft.com/office/powerpoint/2010/main" val="166920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44</a:t>
            </a:fld>
            <a:endParaRPr lang="en-US"/>
          </a:p>
        </p:txBody>
      </p:sp>
    </p:spTree>
    <p:extLst>
      <p:ext uri="{BB962C8B-B14F-4D97-AF65-F5344CB8AC3E}">
        <p14:creationId xmlns:p14="http://schemas.microsoft.com/office/powerpoint/2010/main" val="1608525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Mistakes</a:t>
            </a:r>
          </a:p>
        </p:txBody>
      </p:sp>
      <p:sp>
        <p:nvSpPr>
          <p:cNvPr id="4" name="Slide Number Placeholder 3"/>
          <p:cNvSpPr>
            <a:spLocks noGrp="1"/>
          </p:cNvSpPr>
          <p:nvPr>
            <p:ph type="sldNum" sz="quarter" idx="10"/>
          </p:nvPr>
        </p:nvSpPr>
        <p:spPr/>
        <p:txBody>
          <a:bodyPr/>
          <a:lstStyle/>
          <a:p>
            <a:fld id="{78BA456D-A1D7-4394-9AD0-9A5D8A738CE8}" type="slidenum">
              <a:rPr lang="en-US" smtClean="0"/>
              <a:t>46</a:t>
            </a:fld>
            <a:endParaRPr lang="en-US"/>
          </a:p>
        </p:txBody>
      </p:sp>
    </p:spTree>
    <p:extLst>
      <p:ext uri="{BB962C8B-B14F-4D97-AF65-F5344CB8AC3E}">
        <p14:creationId xmlns:p14="http://schemas.microsoft.com/office/powerpoint/2010/main" val="1886282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Sterile zone may change with the position</a:t>
            </a:r>
          </a:p>
        </p:txBody>
      </p:sp>
      <p:sp>
        <p:nvSpPr>
          <p:cNvPr id="4" name="Slide Number Placeholder 3"/>
          <p:cNvSpPr>
            <a:spLocks noGrp="1"/>
          </p:cNvSpPr>
          <p:nvPr>
            <p:ph type="sldNum" sz="quarter" idx="10"/>
          </p:nvPr>
        </p:nvSpPr>
        <p:spPr/>
        <p:txBody>
          <a:bodyPr/>
          <a:lstStyle/>
          <a:p>
            <a:fld id="{78BA456D-A1D7-4394-9AD0-9A5D8A738CE8}" type="slidenum">
              <a:rPr lang="en-US" smtClean="0"/>
              <a:t>47</a:t>
            </a:fld>
            <a:endParaRPr lang="en-US"/>
          </a:p>
        </p:txBody>
      </p:sp>
    </p:spTree>
    <p:extLst>
      <p:ext uri="{BB962C8B-B14F-4D97-AF65-F5344CB8AC3E}">
        <p14:creationId xmlns:p14="http://schemas.microsoft.com/office/powerpoint/2010/main" val="605228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each other back to back</a:t>
            </a:r>
            <a:br>
              <a:rPr lang="en-US" dirty="0"/>
            </a:br>
            <a:r>
              <a:rPr lang="en-US" dirty="0"/>
              <a:t>margin of safety </a:t>
            </a:r>
            <a:br>
              <a:rPr lang="en-US" dirty="0"/>
            </a:br>
            <a:r>
              <a:rPr lang="en-US" dirty="0"/>
              <a:t>sterile area</a:t>
            </a:r>
          </a:p>
          <a:p>
            <a:r>
              <a:rPr lang="en-US" dirty="0"/>
              <a:t>Never turn your back to sterile field</a:t>
            </a:r>
          </a:p>
        </p:txBody>
      </p:sp>
      <p:sp>
        <p:nvSpPr>
          <p:cNvPr id="4" name="Slide Number Placeholder 3"/>
          <p:cNvSpPr>
            <a:spLocks noGrp="1"/>
          </p:cNvSpPr>
          <p:nvPr>
            <p:ph type="sldNum" sz="quarter" idx="10"/>
          </p:nvPr>
        </p:nvSpPr>
        <p:spPr/>
        <p:txBody>
          <a:bodyPr/>
          <a:lstStyle/>
          <a:p>
            <a:fld id="{78BA456D-A1D7-4394-9AD0-9A5D8A738CE8}" type="slidenum">
              <a:rPr lang="en-US" smtClean="0"/>
              <a:t>48</a:t>
            </a:fld>
            <a:endParaRPr lang="en-US"/>
          </a:p>
        </p:txBody>
      </p:sp>
    </p:spTree>
    <p:extLst>
      <p:ext uri="{BB962C8B-B14F-4D97-AF65-F5344CB8AC3E}">
        <p14:creationId xmlns:p14="http://schemas.microsoft.com/office/powerpoint/2010/main" val="3479227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maintain discipline, comply to your tutors requests and do not use provided surgical attire without their permission.</a:t>
            </a:r>
            <a:br>
              <a:rPr lang="en-US" dirty="0"/>
            </a:br>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49</a:t>
            </a:fld>
            <a:endParaRPr lang="en-US"/>
          </a:p>
        </p:txBody>
      </p:sp>
    </p:spTree>
    <p:extLst>
      <p:ext uri="{BB962C8B-B14F-4D97-AF65-F5344CB8AC3E}">
        <p14:creationId xmlns:p14="http://schemas.microsoft.com/office/powerpoint/2010/main" val="197123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A456D-A1D7-4394-9AD0-9A5D8A738CE8}" type="slidenum">
              <a:rPr lang="en-US" smtClean="0"/>
              <a:t>6</a:t>
            </a:fld>
            <a:endParaRPr lang="en-US"/>
          </a:p>
        </p:txBody>
      </p:sp>
    </p:spTree>
    <p:extLst>
      <p:ext uri="{BB962C8B-B14F-4D97-AF65-F5344CB8AC3E}">
        <p14:creationId xmlns:p14="http://schemas.microsoft.com/office/powerpoint/2010/main" val="939014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workshop</a:t>
            </a:r>
            <a:br>
              <a:rPr lang="en-US" dirty="0"/>
            </a:br>
            <a:r>
              <a:rPr lang="en-US" dirty="0"/>
              <a:t>SIGA</a:t>
            </a:r>
            <a:br>
              <a:rPr lang="en-US" dirty="0"/>
            </a:br>
            <a:r>
              <a:rPr lang="en-US" dirty="0"/>
              <a:t>anything</a:t>
            </a:r>
          </a:p>
        </p:txBody>
      </p:sp>
      <p:sp>
        <p:nvSpPr>
          <p:cNvPr id="4" name="Slide Number Placeholder 3"/>
          <p:cNvSpPr>
            <a:spLocks noGrp="1"/>
          </p:cNvSpPr>
          <p:nvPr>
            <p:ph type="sldNum" sz="quarter" idx="10"/>
          </p:nvPr>
        </p:nvSpPr>
        <p:spPr/>
        <p:txBody>
          <a:bodyPr/>
          <a:lstStyle/>
          <a:p>
            <a:fld id="{78BA456D-A1D7-4394-9AD0-9A5D8A738CE8}" type="slidenum">
              <a:rPr lang="en-US" smtClean="0"/>
              <a:t>51</a:t>
            </a:fld>
            <a:endParaRPr lang="en-US"/>
          </a:p>
        </p:txBody>
      </p:sp>
    </p:spTree>
    <p:extLst>
      <p:ext uri="{BB962C8B-B14F-4D97-AF65-F5344CB8AC3E}">
        <p14:creationId xmlns:p14="http://schemas.microsoft.com/office/powerpoint/2010/main" val="276158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ln w="12700">
                  <a:solidFill>
                    <a:srgbClr val="002060"/>
                  </a:solidFill>
                  <a:prstDash val="solid"/>
                </a:ln>
                <a:solidFill>
                  <a:srgbClr val="002060"/>
                </a:solidFill>
                <a:latin typeface="+mn-lt"/>
                <a:ea typeface="+mn-ea"/>
                <a:cs typeface="+mn-cs"/>
              </a:rPr>
              <a:t>Only when participating in </a:t>
            </a:r>
            <a:r>
              <a:rPr lang="en-US" sz="1200" i="1" u="sng" kern="1200" dirty="0">
                <a:ln w="12700">
                  <a:solidFill>
                    <a:srgbClr val="002060"/>
                  </a:solidFill>
                  <a:prstDash val="solid"/>
                </a:ln>
                <a:solidFill>
                  <a:srgbClr val="002060"/>
                </a:solidFill>
                <a:latin typeface="+mn-lt"/>
                <a:ea typeface="+mn-ea"/>
                <a:cs typeface="+mn-cs"/>
              </a:rPr>
              <a:t>sterile</a:t>
            </a:r>
            <a:r>
              <a:rPr lang="en-US" sz="1200" i="1" kern="1200" dirty="0">
                <a:ln w="12700">
                  <a:solidFill>
                    <a:srgbClr val="002060"/>
                  </a:solidFill>
                  <a:prstDash val="solid"/>
                </a:ln>
                <a:solidFill>
                  <a:srgbClr val="002060"/>
                </a:solidFill>
                <a:latin typeface="+mn-lt"/>
                <a:ea typeface="+mn-ea"/>
                <a:cs typeface="+mn-cs"/>
              </a:rPr>
              <a:t> procedures</a:t>
            </a:r>
          </a:p>
        </p:txBody>
      </p:sp>
      <p:sp>
        <p:nvSpPr>
          <p:cNvPr id="4" name="Slide Number Placeholder 3"/>
          <p:cNvSpPr>
            <a:spLocks noGrp="1"/>
          </p:cNvSpPr>
          <p:nvPr>
            <p:ph type="sldNum" sz="quarter" idx="10"/>
          </p:nvPr>
        </p:nvSpPr>
        <p:spPr/>
        <p:txBody>
          <a:bodyPr/>
          <a:lstStyle/>
          <a:p>
            <a:fld id="{78BA456D-A1D7-4394-9AD0-9A5D8A738CE8}" type="slidenum">
              <a:rPr lang="en-US" smtClean="0"/>
              <a:t>8</a:t>
            </a:fld>
            <a:endParaRPr lang="en-US"/>
          </a:p>
        </p:txBody>
      </p:sp>
    </p:spTree>
    <p:extLst>
      <p:ext uri="{BB962C8B-B14F-4D97-AF65-F5344CB8AC3E}">
        <p14:creationId xmlns:p14="http://schemas.microsoft.com/office/powerpoint/2010/main" val="214227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Surgical attire – clinical protocols</a:t>
            </a:r>
            <a:br>
              <a:rPr lang="en-US" dirty="0"/>
            </a:br>
            <a:r>
              <a:rPr lang="en-US" dirty="0"/>
              <a:t>Restricted - zone</a:t>
            </a:r>
            <a:br>
              <a:rPr lang="en-US" dirty="0"/>
            </a:br>
            <a:r>
              <a:rPr lang="en-US" dirty="0"/>
              <a:t>Semi-restricted - zone</a:t>
            </a:r>
            <a:br>
              <a:rPr lang="en-US" dirty="0"/>
            </a:br>
            <a:r>
              <a:rPr lang="en-US" dirty="0"/>
              <a:t>Unrestricted - zone</a:t>
            </a:r>
          </a:p>
        </p:txBody>
      </p:sp>
      <p:sp>
        <p:nvSpPr>
          <p:cNvPr id="4" name="Slide Number Placeholder 3"/>
          <p:cNvSpPr>
            <a:spLocks noGrp="1"/>
          </p:cNvSpPr>
          <p:nvPr>
            <p:ph type="sldNum" sz="quarter" idx="10"/>
          </p:nvPr>
        </p:nvSpPr>
        <p:spPr/>
        <p:txBody>
          <a:bodyPr/>
          <a:lstStyle/>
          <a:p>
            <a:fld id="{78BA456D-A1D7-4394-9AD0-9A5D8A738CE8}" type="slidenum">
              <a:rPr lang="en-US" smtClean="0"/>
              <a:t>9</a:t>
            </a:fld>
            <a:endParaRPr lang="en-US"/>
          </a:p>
        </p:txBody>
      </p:sp>
    </p:spTree>
    <p:extLst>
      <p:ext uri="{BB962C8B-B14F-4D97-AF65-F5344CB8AC3E}">
        <p14:creationId xmlns:p14="http://schemas.microsoft.com/office/powerpoint/2010/main" val="3730136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we need this many layers of surgical attire?</a:t>
            </a:r>
            <a:br>
              <a:rPr lang="en-US" dirty="0"/>
            </a:br>
            <a:r>
              <a:rPr lang="en-US" dirty="0"/>
              <a:t> To preserve </a:t>
            </a:r>
            <a:r>
              <a:rPr lang="en-US" b="1" dirty="0"/>
              <a:t>Sterile Field</a:t>
            </a:r>
            <a:br>
              <a:rPr lang="en-US" b="1" dirty="0"/>
            </a:br>
            <a:r>
              <a:rPr lang="en-US" b="1" dirty="0"/>
              <a:t>Different hospitals – Different protocols</a:t>
            </a:r>
          </a:p>
        </p:txBody>
      </p:sp>
      <p:sp>
        <p:nvSpPr>
          <p:cNvPr id="4" name="Slide Number Placeholder 3"/>
          <p:cNvSpPr>
            <a:spLocks noGrp="1"/>
          </p:cNvSpPr>
          <p:nvPr>
            <p:ph type="sldNum" sz="quarter" idx="10"/>
          </p:nvPr>
        </p:nvSpPr>
        <p:spPr/>
        <p:txBody>
          <a:bodyPr/>
          <a:lstStyle/>
          <a:p>
            <a:fld id="{78BA456D-A1D7-4394-9AD0-9A5D8A738CE8}" type="slidenum">
              <a:rPr lang="en-US" smtClean="0"/>
              <a:t>10</a:t>
            </a:fld>
            <a:endParaRPr lang="en-US"/>
          </a:p>
        </p:txBody>
      </p:sp>
    </p:spTree>
    <p:extLst>
      <p:ext uri="{BB962C8B-B14F-4D97-AF65-F5344CB8AC3E}">
        <p14:creationId xmlns:p14="http://schemas.microsoft.com/office/powerpoint/2010/main" val="363819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a-GE" dirty="0"/>
              <a:t>სტერილური არე</a:t>
            </a:r>
            <a:r>
              <a:rPr lang="en-US" dirty="0"/>
              <a:t>/</a:t>
            </a:r>
            <a:r>
              <a:rPr lang="ka-GE" dirty="0"/>
              <a:t>სივრცე</a:t>
            </a:r>
            <a:br>
              <a:rPr lang="en-US" dirty="0"/>
            </a:br>
            <a:r>
              <a:rPr lang="en-US" dirty="0"/>
              <a:t>Medical student = Nightmare for nurses</a:t>
            </a:r>
            <a:br>
              <a:rPr lang="en-US" dirty="0"/>
            </a:br>
            <a:r>
              <a:rPr lang="en-US" dirty="0"/>
              <a:t>who are responsible for integrity/maintenance of the sterile field</a:t>
            </a:r>
            <a:br>
              <a:rPr lang="en-US" dirty="0"/>
            </a:br>
            <a:r>
              <a:rPr lang="en-US" dirty="0"/>
              <a:t>surgical protocol - preserve/maintain sterile fields.</a:t>
            </a:r>
          </a:p>
        </p:txBody>
      </p:sp>
      <p:sp>
        <p:nvSpPr>
          <p:cNvPr id="4" name="Slide Number Placeholder 3"/>
          <p:cNvSpPr>
            <a:spLocks noGrp="1"/>
          </p:cNvSpPr>
          <p:nvPr>
            <p:ph type="sldNum" sz="quarter" idx="10"/>
          </p:nvPr>
        </p:nvSpPr>
        <p:spPr/>
        <p:txBody>
          <a:bodyPr/>
          <a:lstStyle/>
          <a:p>
            <a:fld id="{78BA456D-A1D7-4394-9AD0-9A5D8A738CE8}" type="slidenum">
              <a:rPr lang="en-US" smtClean="0"/>
              <a:t>11</a:t>
            </a:fld>
            <a:endParaRPr lang="en-US"/>
          </a:p>
        </p:txBody>
      </p:sp>
    </p:spTree>
    <p:extLst>
      <p:ext uri="{BB962C8B-B14F-4D97-AF65-F5344CB8AC3E}">
        <p14:creationId xmlns:p14="http://schemas.microsoft.com/office/powerpoint/2010/main" val="178741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0" i="0" u="none" strike="noStrike" kern="1200" baseline="0" dirty="0">
                <a:solidFill>
                  <a:schemeClr val="tx1"/>
                </a:solidFill>
                <a:latin typeface="+mn-lt"/>
                <a:ea typeface="+mn-ea"/>
                <a:cs typeface="+mn-cs"/>
              </a:rPr>
              <a:t>blue/green = Sterile field beware </a:t>
            </a:r>
          </a:p>
          <a:p>
            <a:pPr marL="171450" indent="-171450">
              <a:buFont typeface="Arial" panose="020B0604020202020204" pitchFamily="34" charset="0"/>
              <a:buChar char="•"/>
            </a:pPr>
            <a:r>
              <a:rPr lang="en-US" sz="1000" b="0" i="0" u="none" strike="noStrike" kern="1200" baseline="0" dirty="0">
                <a:solidFill>
                  <a:schemeClr val="tx1"/>
                </a:solidFill>
                <a:latin typeface="+mn-lt"/>
                <a:ea typeface="+mn-ea"/>
                <a:cs typeface="+mn-cs"/>
              </a:rPr>
              <a:t>Sterile drapes</a:t>
            </a:r>
            <a:r>
              <a:rPr lang="ka-GE" sz="1000" b="0" i="0" u="none" strike="noStrike" kern="1200" baseline="0" dirty="0">
                <a:solidFill>
                  <a:schemeClr val="tx1"/>
                </a:solidFill>
                <a:latin typeface="+mn-lt"/>
                <a:ea typeface="+mn-ea"/>
                <a:cs typeface="+mn-cs"/>
              </a:rPr>
              <a:t> (საგები, ნაჭერი</a:t>
            </a:r>
            <a:r>
              <a:rPr lang="en-US" sz="1000" b="0" i="0" u="none" strike="noStrike" kern="1200" baseline="0" dirty="0">
                <a:solidFill>
                  <a:schemeClr val="tx1"/>
                </a:solidFill>
                <a:latin typeface="+mn-lt"/>
                <a:ea typeface="+mn-ea"/>
                <a:cs typeface="+mn-cs"/>
              </a:rPr>
              <a:t>) used to cover surfaces – provides barrier</a:t>
            </a:r>
            <a:r>
              <a:rPr lang="ka-GE" sz="1000" b="0" i="0" u="none" strike="noStrike" kern="1200" baseline="0" dirty="0">
                <a:solidFill>
                  <a:schemeClr val="tx1"/>
                </a:solidFill>
                <a:latin typeface="+mn-lt"/>
                <a:ea typeface="+mn-ea"/>
                <a:cs typeface="+mn-cs"/>
              </a:rPr>
              <a:t>, </a:t>
            </a:r>
            <a:r>
              <a:rPr lang="en-US" sz="1000" b="0" i="0" u="none" strike="noStrike" kern="1200" baseline="0" dirty="0">
                <a:solidFill>
                  <a:schemeClr val="tx1"/>
                </a:solidFill>
                <a:latin typeface="+mn-lt"/>
                <a:ea typeface="+mn-ea"/>
                <a:cs typeface="+mn-cs"/>
              </a:rPr>
              <a:t>creates sterile field</a:t>
            </a:r>
          </a:p>
          <a:p>
            <a:pPr marL="171450" indent="-171450">
              <a:buFont typeface="Arial" panose="020B0604020202020204" pitchFamily="34" charset="0"/>
              <a:buChar char="•"/>
            </a:pPr>
            <a:r>
              <a:rPr lang="en-US" sz="1000" b="0" i="0" u="none" strike="noStrike" kern="1200" baseline="0" dirty="0">
                <a:solidFill>
                  <a:schemeClr val="tx1"/>
                </a:solidFill>
                <a:latin typeface="+mn-lt"/>
                <a:ea typeface="+mn-ea"/>
                <a:cs typeface="+mn-cs"/>
              </a:rPr>
              <a:t>edge of the drape is not considered sterile </a:t>
            </a:r>
          </a:p>
          <a:p>
            <a:pPr marL="171450" indent="-171450">
              <a:buFont typeface="Arial" panose="020B0604020202020204" pitchFamily="34" charset="0"/>
              <a:buChar char="•"/>
            </a:pPr>
            <a:r>
              <a:rPr lang="en-US" sz="1000" b="0" i="0" u="none" strike="noStrike" kern="1200" baseline="0" dirty="0">
                <a:solidFill>
                  <a:schemeClr val="tx1"/>
                </a:solidFill>
                <a:latin typeface="+mn-lt"/>
                <a:ea typeface="+mn-ea"/>
                <a:cs typeface="+mn-cs"/>
              </a:rPr>
              <a:t>Drapes are only sterile at table level. </a:t>
            </a:r>
            <a:br>
              <a:rPr lang="ka-GE"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Anything below table level is considered non-sterile</a:t>
            </a:r>
          </a:p>
        </p:txBody>
      </p:sp>
      <p:sp>
        <p:nvSpPr>
          <p:cNvPr id="4" name="Slide Number Placeholder 3"/>
          <p:cNvSpPr>
            <a:spLocks noGrp="1"/>
          </p:cNvSpPr>
          <p:nvPr>
            <p:ph type="sldNum" sz="quarter" idx="10"/>
          </p:nvPr>
        </p:nvSpPr>
        <p:spPr/>
        <p:txBody>
          <a:bodyPr/>
          <a:lstStyle/>
          <a:p>
            <a:fld id="{78BA456D-A1D7-4394-9AD0-9A5D8A738CE8}" type="slidenum">
              <a:rPr lang="en-US" smtClean="0"/>
              <a:t>12</a:t>
            </a:fld>
            <a:endParaRPr lang="en-US"/>
          </a:p>
        </p:txBody>
      </p:sp>
    </p:spTree>
    <p:extLst>
      <p:ext uri="{BB962C8B-B14F-4D97-AF65-F5344CB8AC3E}">
        <p14:creationId xmlns:p14="http://schemas.microsoft.com/office/powerpoint/2010/main" val="211299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examples of sterile fields.</a:t>
            </a:r>
          </a:p>
        </p:txBody>
      </p:sp>
      <p:sp>
        <p:nvSpPr>
          <p:cNvPr id="4" name="Slide Number Placeholder 3"/>
          <p:cNvSpPr>
            <a:spLocks noGrp="1"/>
          </p:cNvSpPr>
          <p:nvPr>
            <p:ph type="sldNum" sz="quarter" idx="10"/>
          </p:nvPr>
        </p:nvSpPr>
        <p:spPr/>
        <p:txBody>
          <a:bodyPr/>
          <a:lstStyle/>
          <a:p>
            <a:fld id="{78BA456D-A1D7-4394-9AD0-9A5D8A738CE8}" type="slidenum">
              <a:rPr lang="en-US" smtClean="0"/>
              <a:t>13</a:t>
            </a:fld>
            <a:endParaRPr lang="en-US"/>
          </a:p>
        </p:txBody>
      </p:sp>
    </p:spTree>
    <p:extLst>
      <p:ext uri="{BB962C8B-B14F-4D97-AF65-F5344CB8AC3E}">
        <p14:creationId xmlns:p14="http://schemas.microsoft.com/office/powerpoint/2010/main" val="254919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4/23/2017</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9FA253-AC87-4DCC-BA9C-9B3166E260F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728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2E063D-451A-4E76-BCB7-AF9034D4F2AA}" type="datetime1">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FA253-AC87-4DCC-BA9C-9B3166E260FF}" type="slidenum">
              <a:rPr lang="en-US" smtClean="0"/>
              <a:t>‹#›</a:t>
            </a:fld>
            <a:endParaRPr lang="en-US"/>
          </a:p>
        </p:txBody>
      </p:sp>
    </p:spTree>
    <p:extLst>
      <p:ext uri="{BB962C8B-B14F-4D97-AF65-F5344CB8AC3E}">
        <p14:creationId xmlns:p14="http://schemas.microsoft.com/office/powerpoint/2010/main" val="44055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917BDA-8D41-4A09-BEFA-A7D651F622C5}" type="datetime1">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FA253-AC87-4DCC-BA9C-9B3166E260FF}" type="slidenum">
              <a:rPr lang="en-US" smtClean="0"/>
              <a:t>‹#›</a:t>
            </a:fld>
            <a:endParaRPr lang="en-US"/>
          </a:p>
        </p:txBody>
      </p:sp>
    </p:spTree>
    <p:extLst>
      <p:ext uri="{BB962C8B-B14F-4D97-AF65-F5344CB8AC3E}">
        <p14:creationId xmlns:p14="http://schemas.microsoft.com/office/powerpoint/2010/main" val="134635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0EBF6-FE01-4A94-8EEE-7DC2DC6ED060}" type="datetime1">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FA253-AC87-4DCC-BA9C-9B3166E260FF}" type="slidenum">
              <a:rPr lang="en-US" smtClean="0"/>
              <a:t>‹#›</a:t>
            </a:fld>
            <a:endParaRPr lang="en-US"/>
          </a:p>
        </p:txBody>
      </p:sp>
    </p:spTree>
    <p:extLst>
      <p:ext uri="{BB962C8B-B14F-4D97-AF65-F5344CB8AC3E}">
        <p14:creationId xmlns:p14="http://schemas.microsoft.com/office/powerpoint/2010/main" val="508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96C34F-CEE3-49C0-B498-09B23D67B3A1}" type="datetime1">
              <a:rPr lang="en-US" smtClean="0"/>
              <a:t>4/22/2017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FA253-AC87-4DCC-BA9C-9B3166E260F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83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E74432-200E-4B0F-8B81-2696C28CF0D4}" type="datetime1">
              <a:rPr lang="en-US" smtClean="0"/>
              <a:t>4/22/2017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FA253-AC87-4DCC-BA9C-9B3166E260FF}" type="slidenum">
              <a:rPr lang="en-US" smtClean="0"/>
              <a:t>‹#›</a:t>
            </a:fld>
            <a:endParaRPr lang="en-US"/>
          </a:p>
        </p:txBody>
      </p:sp>
    </p:spTree>
    <p:extLst>
      <p:ext uri="{BB962C8B-B14F-4D97-AF65-F5344CB8AC3E}">
        <p14:creationId xmlns:p14="http://schemas.microsoft.com/office/powerpoint/2010/main" val="36569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CD7499-23E4-4A09-86FA-54DA764FFFD9}" type="datetime1">
              <a:rPr lang="en-US" smtClean="0"/>
              <a:t>4/22/2017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9FA253-AC87-4DCC-BA9C-9B3166E260FF}" type="slidenum">
              <a:rPr lang="en-US" smtClean="0"/>
              <a:t>‹#›</a:t>
            </a:fld>
            <a:endParaRPr lang="en-US"/>
          </a:p>
        </p:txBody>
      </p:sp>
    </p:spTree>
    <p:extLst>
      <p:ext uri="{BB962C8B-B14F-4D97-AF65-F5344CB8AC3E}">
        <p14:creationId xmlns:p14="http://schemas.microsoft.com/office/powerpoint/2010/main" val="4175888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B08EF0-BAAE-4529-ABA9-7B62EFC058DD}" type="datetime1">
              <a:rPr lang="en-US" smtClean="0"/>
              <a:t>4/22/2017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9FA253-AC87-4DCC-BA9C-9B3166E260FF}" type="slidenum">
              <a:rPr lang="en-US" smtClean="0"/>
              <a:t>‹#›</a:t>
            </a:fld>
            <a:endParaRPr lang="en-US"/>
          </a:p>
        </p:txBody>
      </p:sp>
    </p:spTree>
    <p:extLst>
      <p:ext uri="{BB962C8B-B14F-4D97-AF65-F5344CB8AC3E}">
        <p14:creationId xmlns:p14="http://schemas.microsoft.com/office/powerpoint/2010/main" val="74166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4/23/2017</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89FA253-AC87-4DCC-BA9C-9B3166E260FF}"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84508"/>
            <a:ext cx="641131" cy="641131"/>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876" y="5698076"/>
            <a:ext cx="1373231" cy="613993"/>
          </a:xfrm>
          <a:prstGeom prst="rect">
            <a:avLst/>
          </a:prstGeom>
        </p:spPr>
      </p:pic>
    </p:spTree>
    <p:extLst>
      <p:ext uri="{BB962C8B-B14F-4D97-AF65-F5344CB8AC3E}">
        <p14:creationId xmlns:p14="http://schemas.microsoft.com/office/powerpoint/2010/main" val="255813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16A4639-BAB3-4163-B578-F58EB82C6EA6}" type="datetime1">
              <a:rPr lang="en-US" smtClean="0"/>
              <a:t>4/22/2017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89FA253-AC87-4DCC-BA9C-9B3166E260FF}" type="slidenum">
              <a:rPr lang="en-US" smtClean="0"/>
              <a:t>‹#›</a:t>
            </a:fld>
            <a:endParaRPr lang="en-US"/>
          </a:p>
        </p:txBody>
      </p:sp>
    </p:spTree>
    <p:extLst>
      <p:ext uri="{BB962C8B-B14F-4D97-AF65-F5344CB8AC3E}">
        <p14:creationId xmlns:p14="http://schemas.microsoft.com/office/powerpoint/2010/main" val="86442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A43B0BB-F218-4413-AA03-E67FC65AD5EF}" type="datetime1">
              <a:rPr lang="en-US" smtClean="0"/>
              <a:t>4/22/2017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9FA253-AC87-4DCC-BA9C-9B3166E260FF}" type="slidenum">
              <a:rPr lang="en-US" smtClean="0"/>
              <a:t>‹#›</a:t>
            </a:fld>
            <a:endParaRPr lang="en-US"/>
          </a:p>
        </p:txBody>
      </p:sp>
    </p:spTree>
    <p:extLst>
      <p:ext uri="{BB962C8B-B14F-4D97-AF65-F5344CB8AC3E}">
        <p14:creationId xmlns:p14="http://schemas.microsoft.com/office/powerpoint/2010/main" val="28611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41F46ED-AE98-4878-817E-7801E305105F}" type="datetime1">
              <a:rPr lang="en-US" smtClean="0"/>
              <a:t>4/22/2017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89FA253-AC87-4DCC-BA9C-9B3166E260F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46276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emf"/><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7.emf"/><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9.emf"/></Relationships>
</file>

<file path=ppt/slides/_rels/slide26.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emf"/></Relationships>
</file>

<file path=ppt/slides/_rels/slide3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 Id="rId4" Type="http://schemas.openxmlformats.org/officeDocument/2006/relationships/image" Target="../media/image99.emf"/></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4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3.emf"/></Relationships>
</file>

<file path=ppt/slides/_rels/slide4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5.emf"/></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4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FA253-AC87-4DCC-BA9C-9B3166E260FF}" type="slidenum">
              <a:rPr lang="en-US" smtClean="0"/>
              <a:t>1</a:t>
            </a:fld>
            <a:endParaRPr lang="en-US"/>
          </a:p>
        </p:txBody>
      </p:sp>
      <p:sp>
        <p:nvSpPr>
          <p:cNvPr id="8" name="TextBox 7"/>
          <p:cNvSpPr txBox="1"/>
          <p:nvPr/>
        </p:nvSpPr>
        <p:spPr>
          <a:xfrm>
            <a:off x="10226337" y="5794873"/>
            <a:ext cx="2141933" cy="553998"/>
          </a:xfrm>
          <a:prstGeom prst="rect">
            <a:avLst/>
          </a:prstGeom>
          <a:noFill/>
        </p:spPr>
        <p:txBody>
          <a:bodyPr wrap="square" rtlCol="0">
            <a:spAutoFit/>
          </a:bodyPr>
          <a:lstStyle/>
          <a:p>
            <a:r>
              <a:rPr lang="en-US" i="1" dirty="0">
                <a:solidFill>
                  <a:schemeClr val="tx1">
                    <a:lumMod val="50000"/>
                    <a:lumOff val="50000"/>
                  </a:schemeClr>
                </a:solidFill>
              </a:rPr>
              <a:t>Alexandre </a:t>
            </a:r>
            <a:r>
              <a:rPr lang="en-US" i="1" dirty="0" err="1">
                <a:solidFill>
                  <a:schemeClr val="tx1">
                    <a:lumMod val="50000"/>
                    <a:lumOff val="50000"/>
                  </a:schemeClr>
                </a:solidFill>
              </a:rPr>
              <a:t>Asatiani</a:t>
            </a:r>
            <a:r>
              <a:rPr lang="en-US" sz="1200" i="1" dirty="0">
                <a:solidFill>
                  <a:schemeClr val="tx1">
                    <a:lumMod val="50000"/>
                    <a:lumOff val="50000"/>
                  </a:schemeClr>
                </a:solidFill>
              </a:rPr>
              <a:t>, </a:t>
            </a:r>
          </a:p>
          <a:p>
            <a:r>
              <a:rPr lang="en-US" sz="1200" i="1" dirty="0">
                <a:solidFill>
                  <a:schemeClr val="tx1">
                    <a:lumMod val="50000"/>
                    <a:lumOff val="50000"/>
                  </a:schemeClr>
                </a:solidFill>
              </a:rPr>
              <a:t>5</a:t>
            </a:r>
            <a:r>
              <a:rPr lang="en-US" sz="1200" i="1" baseline="30000" dirty="0">
                <a:solidFill>
                  <a:schemeClr val="tx1">
                    <a:lumMod val="50000"/>
                    <a:lumOff val="50000"/>
                  </a:schemeClr>
                </a:solidFill>
              </a:rPr>
              <a:t>th</a:t>
            </a:r>
            <a:r>
              <a:rPr lang="en-US" sz="1200" i="1" dirty="0">
                <a:solidFill>
                  <a:schemeClr val="tx1">
                    <a:lumMod val="50000"/>
                    <a:lumOff val="50000"/>
                  </a:schemeClr>
                </a:solidFill>
              </a:rPr>
              <a:t> year student, DTMU</a:t>
            </a:r>
            <a:endParaRPr lang="ka-GE" sz="1200" i="1" dirty="0">
              <a:solidFill>
                <a:schemeClr val="tx1">
                  <a:lumMod val="50000"/>
                  <a:lumOff val="50000"/>
                </a:schemeClr>
              </a:solidFill>
            </a:endParaRPr>
          </a:p>
        </p:txBody>
      </p:sp>
      <p:sp>
        <p:nvSpPr>
          <p:cNvPr id="9" name="TextBox 8"/>
          <p:cNvSpPr txBox="1"/>
          <p:nvPr/>
        </p:nvSpPr>
        <p:spPr>
          <a:xfrm>
            <a:off x="9319897" y="5794873"/>
            <a:ext cx="1236573" cy="369332"/>
          </a:xfrm>
          <a:prstGeom prst="rect">
            <a:avLst/>
          </a:prstGeom>
          <a:noFill/>
        </p:spPr>
        <p:txBody>
          <a:bodyPr wrap="square" rtlCol="0">
            <a:spAutoFit/>
          </a:bodyPr>
          <a:lstStyle/>
          <a:p>
            <a:r>
              <a:rPr lang="en-US" dirty="0">
                <a:solidFill>
                  <a:schemeClr val="bg1">
                    <a:lumMod val="75000"/>
                  </a:schemeClr>
                </a:solidFill>
              </a:rPr>
              <a:t>Speaker:</a:t>
            </a:r>
            <a:endParaRPr lang="ka-GE" dirty="0">
              <a:solidFill>
                <a:schemeClr val="bg1">
                  <a:lumMod val="7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064" y="89268"/>
            <a:ext cx="7042775" cy="4148485"/>
          </a:xfrm>
          <a:prstGeom prst="rect">
            <a:avLst/>
          </a:prstGeom>
        </p:spPr>
      </p:pic>
      <p:sp>
        <p:nvSpPr>
          <p:cNvPr id="10" name="Rectangle 9"/>
          <p:cNvSpPr/>
          <p:nvPr/>
        </p:nvSpPr>
        <p:spPr>
          <a:xfrm>
            <a:off x="1307010" y="3668194"/>
            <a:ext cx="9990293" cy="1015663"/>
          </a:xfrm>
          <a:prstGeom prst="rect">
            <a:avLst/>
          </a:prstGeom>
          <a:noFill/>
        </p:spPr>
        <p:txBody>
          <a:bodyPr wrap="square" lIns="91440" tIns="45720" rIns="91440" bIns="45720">
            <a:spAutoFit/>
          </a:bodyPr>
          <a:lstStyle/>
          <a:p>
            <a:pPr algn="ctr"/>
            <a:r>
              <a:rPr lang="en-US" sz="6000" b="1" dirty="0">
                <a:ln w="12700">
                  <a:solidFill>
                    <a:srgbClr val="002060"/>
                  </a:solidFill>
                  <a:prstDash val="solid"/>
                </a:ln>
                <a:solidFill>
                  <a:srgbClr val="002060"/>
                </a:solidFill>
                <a:effectLst>
                  <a:outerShdw blurRad="38100" dist="38100" dir="2700000" algn="tl">
                    <a:srgbClr val="000000">
                      <a:alpha val="43137"/>
                    </a:srgbClr>
                  </a:outerShdw>
                </a:effectLst>
                <a:latin typeface="+mj-lt"/>
                <a:ea typeface="+mj-ea"/>
                <a:cs typeface="+mj-cs"/>
              </a:rPr>
              <a:t>Surgical basics – Sterility/Asepsis</a:t>
            </a:r>
          </a:p>
        </p:txBody>
      </p:sp>
    </p:spTree>
    <p:extLst>
      <p:ext uri="{BB962C8B-B14F-4D97-AF65-F5344CB8AC3E}">
        <p14:creationId xmlns:p14="http://schemas.microsoft.com/office/powerpoint/2010/main" val="3230874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a:t>Surgical attire </a:t>
            </a:r>
            <a:br>
              <a:rPr lang="en-US"/>
            </a:br>
            <a:r>
              <a:rPr lang="en-US"/>
              <a:t>Summery</a:t>
            </a:r>
            <a:endParaRPr lang="en-US" dirty="0"/>
          </a:p>
        </p:txBody>
      </p:sp>
      <p:sp>
        <p:nvSpPr>
          <p:cNvPr id="4" name="Slide Number Placeholder 3"/>
          <p:cNvSpPr>
            <a:spLocks noGrp="1"/>
          </p:cNvSpPr>
          <p:nvPr>
            <p:ph type="sldNum" sz="quarter" idx="12"/>
          </p:nvPr>
        </p:nvSpPr>
        <p:spPr/>
        <p:txBody>
          <a:bodyPr/>
          <a:lstStyle/>
          <a:p>
            <a:fld id="{989FA253-AC87-4DCC-BA9C-9B3166E260FF}" type="slidenum">
              <a:rPr lang="en-US" smtClean="0"/>
              <a:t>10</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460" t="4834" r="28448"/>
          <a:stretch/>
        </p:blipFill>
        <p:spPr>
          <a:xfrm>
            <a:off x="9388465" y="808935"/>
            <a:ext cx="2113578" cy="48949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9823" y="747240"/>
            <a:ext cx="2098575" cy="488040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582" y="782024"/>
            <a:ext cx="3369049" cy="4921822"/>
          </a:xfrm>
          <a:prstGeom prst="rect">
            <a:avLst/>
          </a:prstGeom>
        </p:spPr>
      </p:pic>
      <p:sp>
        <p:nvSpPr>
          <p:cNvPr id="16" name="TextBox 15"/>
          <p:cNvSpPr txBox="1"/>
          <p:nvPr/>
        </p:nvSpPr>
        <p:spPr>
          <a:xfrm>
            <a:off x="2167771" y="37588"/>
            <a:ext cx="3334857" cy="710387"/>
          </a:xfrm>
          <a:prstGeom prst="rect">
            <a:avLst/>
          </a:prstGeom>
          <a:noFill/>
        </p:spPr>
        <p:txBody>
          <a:bodyPr wrap="square" rtlCol="0">
            <a:spAutoFit/>
          </a:bodyPr>
          <a:lstStyle/>
          <a:p>
            <a:pPr algn="ctr"/>
            <a:r>
              <a:rPr lang="en-US" sz="2000" b="1" dirty="0">
                <a:ln w="12700">
                  <a:solidFill>
                    <a:srgbClr val="002060"/>
                  </a:solidFill>
                  <a:prstDash val="solid"/>
                </a:ln>
                <a:solidFill>
                  <a:srgbClr val="002060"/>
                </a:solidFill>
                <a:latin typeface="+mj-lt"/>
                <a:ea typeface="+mj-ea"/>
                <a:cs typeface="+mj-cs"/>
              </a:rPr>
              <a:t>Protective eyewear </a:t>
            </a:r>
            <a:r>
              <a:rPr lang="en-US" sz="2000" b="1" dirty="0">
                <a:solidFill>
                  <a:srgbClr val="FF0000"/>
                </a:solidFill>
              </a:rPr>
              <a:t>-</a:t>
            </a:r>
            <a:r>
              <a:rPr lang="en-US" sz="2000" b="1" dirty="0">
                <a:ln w="12700">
                  <a:solidFill>
                    <a:srgbClr val="002060"/>
                  </a:solidFill>
                  <a:prstDash val="solid"/>
                </a:ln>
                <a:solidFill>
                  <a:srgbClr val="002060"/>
                </a:solidFill>
                <a:latin typeface="+mj-lt"/>
                <a:ea typeface="+mj-ea"/>
                <a:cs typeface="+mj-cs"/>
              </a:rPr>
              <a:t> </a:t>
            </a:r>
            <a:br>
              <a:rPr lang="en-US" sz="2000" b="1" dirty="0">
                <a:ln w="12700">
                  <a:solidFill>
                    <a:srgbClr val="002060"/>
                  </a:solidFill>
                  <a:prstDash val="solid"/>
                </a:ln>
                <a:solidFill>
                  <a:srgbClr val="002060"/>
                </a:solidFill>
                <a:latin typeface="+mj-lt"/>
                <a:ea typeface="+mj-ea"/>
                <a:cs typeface="+mj-cs"/>
              </a:rPr>
            </a:br>
            <a:r>
              <a:rPr lang="en-US" sz="2000" b="1" dirty="0">
                <a:ln w="12700">
                  <a:solidFill>
                    <a:srgbClr val="002060"/>
                  </a:solidFill>
                  <a:prstDash val="solid"/>
                </a:ln>
                <a:solidFill>
                  <a:srgbClr val="002060"/>
                </a:solidFill>
                <a:latin typeface="+mj-lt"/>
                <a:ea typeface="+mj-ea"/>
                <a:cs typeface="+mj-cs"/>
              </a:rPr>
              <a:t>Jacket </a:t>
            </a:r>
            <a:r>
              <a:rPr lang="en-US" sz="2000" b="1" dirty="0">
                <a:solidFill>
                  <a:srgbClr val="FF0000"/>
                </a:solidFill>
              </a:rPr>
              <a:t>-</a:t>
            </a:r>
          </a:p>
        </p:txBody>
      </p:sp>
      <p:sp>
        <p:nvSpPr>
          <p:cNvPr id="17" name="TextBox 16"/>
          <p:cNvSpPr txBox="1"/>
          <p:nvPr/>
        </p:nvSpPr>
        <p:spPr>
          <a:xfrm>
            <a:off x="4706026" y="-116646"/>
            <a:ext cx="5023722" cy="957477"/>
          </a:xfrm>
          <a:prstGeom prst="rect">
            <a:avLst/>
          </a:prstGeom>
          <a:noFill/>
        </p:spPr>
        <p:txBody>
          <a:bodyPr wrap="square" rtlCol="0">
            <a:spAutoFit/>
          </a:bodyPr>
          <a:lstStyle/>
          <a:p>
            <a:pPr algn="ctr"/>
            <a:r>
              <a:rPr lang="en-US" sz="2000" b="1" dirty="0">
                <a:ln w="12700">
                  <a:solidFill>
                    <a:srgbClr val="002060"/>
                  </a:solidFill>
                  <a:prstDash val="solid"/>
                </a:ln>
                <a:solidFill>
                  <a:srgbClr val="002060"/>
                </a:solidFill>
                <a:latin typeface="+mj-lt"/>
                <a:ea typeface="+mj-ea"/>
                <a:cs typeface="+mj-cs"/>
              </a:rPr>
              <a:t>Protective Eyewear</a:t>
            </a:r>
            <a:r>
              <a:rPr lang="en-US" sz="2800" b="1" dirty="0">
                <a:solidFill>
                  <a:srgbClr val="00B050"/>
                </a:solidFill>
              </a:rPr>
              <a:t> +</a:t>
            </a:r>
            <a:br>
              <a:rPr lang="en-US" sz="2800" b="1" dirty="0">
                <a:solidFill>
                  <a:srgbClr val="FF0000"/>
                </a:solidFill>
              </a:rPr>
            </a:br>
            <a:r>
              <a:rPr lang="en-US" sz="2000" b="1" dirty="0">
                <a:ln w="12700">
                  <a:solidFill>
                    <a:srgbClr val="002060"/>
                  </a:solidFill>
                  <a:prstDash val="solid"/>
                </a:ln>
                <a:solidFill>
                  <a:srgbClr val="002060"/>
                </a:solidFill>
                <a:latin typeface="+mj-lt"/>
                <a:ea typeface="+mj-ea"/>
                <a:cs typeface="+mj-cs"/>
              </a:rPr>
              <a:t>Jacket</a:t>
            </a:r>
            <a:r>
              <a:rPr lang="en-US" sz="2800" b="1" dirty="0">
                <a:solidFill>
                  <a:srgbClr val="FF0000"/>
                </a:solidFill>
              </a:rPr>
              <a:t> </a:t>
            </a:r>
            <a:r>
              <a:rPr lang="en-US" sz="2800" b="1" dirty="0">
                <a:solidFill>
                  <a:srgbClr val="00B050"/>
                </a:solidFill>
              </a:rPr>
              <a:t>+</a:t>
            </a:r>
          </a:p>
        </p:txBody>
      </p:sp>
      <p:sp>
        <p:nvSpPr>
          <p:cNvPr id="18" name="Rectangle 17"/>
          <p:cNvSpPr/>
          <p:nvPr/>
        </p:nvSpPr>
        <p:spPr>
          <a:xfrm>
            <a:off x="8684932" y="-46899"/>
            <a:ext cx="3624744" cy="833933"/>
          </a:xfrm>
          <a:prstGeom prst="rect">
            <a:avLst/>
          </a:prstGeom>
        </p:spPr>
        <p:txBody>
          <a:bodyPr wrap="square">
            <a:spAutoFit/>
          </a:bodyPr>
          <a:lstStyle/>
          <a:p>
            <a:pPr algn="ctr"/>
            <a:r>
              <a:rPr lang="en-US" sz="2400" b="1" dirty="0">
                <a:ln w="12700">
                  <a:solidFill>
                    <a:srgbClr val="002060"/>
                  </a:solidFill>
                  <a:prstDash val="solid"/>
                </a:ln>
                <a:solidFill>
                  <a:srgbClr val="002060"/>
                </a:solidFill>
              </a:rPr>
              <a:t>Gowns </a:t>
            </a:r>
            <a:r>
              <a:rPr lang="en-US" sz="2400" b="1" dirty="0">
                <a:solidFill>
                  <a:srgbClr val="00B050"/>
                </a:solidFill>
              </a:rPr>
              <a:t>+</a:t>
            </a:r>
            <a:r>
              <a:rPr lang="en-US" sz="2400" b="1" dirty="0">
                <a:ln w="12700">
                  <a:solidFill>
                    <a:srgbClr val="002060"/>
                  </a:solidFill>
                  <a:prstDash val="solid"/>
                </a:ln>
                <a:solidFill>
                  <a:srgbClr val="002060"/>
                </a:solidFill>
              </a:rPr>
              <a:t> </a:t>
            </a:r>
            <a:br>
              <a:rPr lang="en-US" sz="2400" b="1" dirty="0">
                <a:ln w="12700">
                  <a:solidFill>
                    <a:srgbClr val="002060"/>
                  </a:solidFill>
                  <a:prstDash val="solid"/>
                </a:ln>
                <a:solidFill>
                  <a:srgbClr val="002060"/>
                </a:solidFill>
              </a:rPr>
            </a:br>
            <a:r>
              <a:rPr lang="en-US" sz="2400" b="1" dirty="0">
                <a:ln w="12700">
                  <a:solidFill>
                    <a:srgbClr val="002060"/>
                  </a:solidFill>
                  <a:prstDash val="solid"/>
                </a:ln>
                <a:solidFill>
                  <a:srgbClr val="002060"/>
                </a:solidFill>
              </a:rPr>
              <a:t>Gloves</a:t>
            </a:r>
            <a:r>
              <a:rPr lang="en-US" sz="2400" b="1" dirty="0">
                <a:solidFill>
                  <a:srgbClr val="00B050"/>
                </a:solidFill>
              </a:rPr>
              <a:t> +</a:t>
            </a:r>
            <a:endParaRPr lang="en-US" sz="2400" dirty="0"/>
          </a:p>
        </p:txBody>
      </p:sp>
      <p:sp>
        <p:nvSpPr>
          <p:cNvPr id="7" name="TextBox 6"/>
          <p:cNvSpPr txBox="1"/>
          <p:nvPr/>
        </p:nvSpPr>
        <p:spPr>
          <a:xfrm>
            <a:off x="5845230" y="5665055"/>
            <a:ext cx="2663759" cy="461665"/>
          </a:xfrm>
          <a:prstGeom prst="rect">
            <a:avLst/>
          </a:prstGeom>
          <a:noFill/>
        </p:spPr>
        <p:txBody>
          <a:bodyPr wrap="square" rtlCol="0">
            <a:spAutoFit/>
          </a:bodyPr>
          <a:lstStyle/>
          <a:p>
            <a:pPr algn="ctr"/>
            <a:r>
              <a:rPr lang="en-US" sz="2400" b="1">
                <a:ln w="12700">
                  <a:solidFill>
                    <a:srgbClr val="002060"/>
                  </a:solidFill>
                  <a:prstDash val="solid"/>
                </a:ln>
                <a:solidFill>
                  <a:srgbClr val="002060"/>
                </a:solidFill>
                <a:latin typeface="+mj-lt"/>
                <a:ea typeface="+mj-ea"/>
                <a:cs typeface="+mj-cs"/>
              </a:rPr>
              <a:t>Ready to observe</a:t>
            </a:r>
            <a:endParaRPr lang="en-US" sz="2400" b="1" dirty="0">
              <a:ln w="12700">
                <a:solidFill>
                  <a:srgbClr val="002060"/>
                </a:solidFill>
                <a:prstDash val="solid"/>
              </a:ln>
              <a:solidFill>
                <a:srgbClr val="002060"/>
              </a:solidFill>
              <a:latin typeface="+mj-lt"/>
              <a:ea typeface="+mj-ea"/>
              <a:cs typeface="+mj-cs"/>
            </a:endParaRPr>
          </a:p>
        </p:txBody>
      </p:sp>
      <p:sp>
        <p:nvSpPr>
          <p:cNvPr id="13" name="TextBox 12"/>
          <p:cNvSpPr txBox="1"/>
          <p:nvPr/>
        </p:nvSpPr>
        <p:spPr>
          <a:xfrm>
            <a:off x="2527230" y="5627510"/>
            <a:ext cx="2946352" cy="707886"/>
          </a:xfrm>
          <a:prstGeom prst="rect">
            <a:avLst/>
          </a:prstGeom>
          <a:noFill/>
        </p:spPr>
        <p:txBody>
          <a:bodyPr wrap="square" rtlCol="0">
            <a:spAutoFit/>
          </a:bodyPr>
          <a:lstStyle/>
          <a:p>
            <a:pPr algn="ctr"/>
            <a:r>
              <a:rPr lang="en-US" sz="2000" b="1" dirty="0">
                <a:ln w="12700">
                  <a:solidFill>
                    <a:srgbClr val="002060"/>
                  </a:solidFill>
                  <a:prstDash val="solid"/>
                </a:ln>
                <a:solidFill>
                  <a:srgbClr val="002060"/>
                </a:solidFill>
                <a:latin typeface="+mj-lt"/>
                <a:ea typeface="+mj-ea"/>
                <a:cs typeface="+mj-cs"/>
              </a:rPr>
              <a:t>Ready to enter semi-restricted zone </a:t>
            </a:r>
            <a:r>
              <a:rPr lang="en-US" sz="1200" b="1" dirty="0">
                <a:ln w="12700">
                  <a:solidFill>
                    <a:srgbClr val="002060"/>
                  </a:solidFill>
                  <a:prstDash val="solid"/>
                </a:ln>
                <a:solidFill>
                  <a:srgbClr val="002060"/>
                </a:solidFill>
                <a:latin typeface="+mj-lt"/>
                <a:ea typeface="+mj-ea"/>
                <a:cs typeface="+mj-cs"/>
              </a:rPr>
              <a:t>(or restricted zone)</a:t>
            </a:r>
            <a:endParaRPr lang="en-US" sz="2000" b="1" dirty="0">
              <a:ln w="12700">
                <a:solidFill>
                  <a:srgbClr val="002060"/>
                </a:solidFill>
                <a:prstDash val="solid"/>
              </a:ln>
              <a:solidFill>
                <a:srgbClr val="002060"/>
              </a:solidFill>
              <a:latin typeface="+mj-lt"/>
              <a:ea typeface="+mj-ea"/>
              <a:cs typeface="+mj-cs"/>
            </a:endParaRPr>
          </a:p>
        </p:txBody>
      </p:sp>
      <p:sp>
        <p:nvSpPr>
          <p:cNvPr id="9" name="Rectangle 8"/>
          <p:cNvSpPr/>
          <p:nvPr/>
        </p:nvSpPr>
        <p:spPr>
          <a:xfrm>
            <a:off x="9367956" y="5637692"/>
            <a:ext cx="2258695" cy="461665"/>
          </a:xfrm>
          <a:prstGeom prst="rect">
            <a:avLst/>
          </a:prstGeom>
        </p:spPr>
        <p:txBody>
          <a:bodyPr wrap="none">
            <a:spAutoFit/>
          </a:bodyPr>
          <a:lstStyle/>
          <a:p>
            <a:pPr algn="ctr"/>
            <a:r>
              <a:rPr lang="en-US" sz="2400" b="1" dirty="0">
                <a:ln w="12700">
                  <a:solidFill>
                    <a:srgbClr val="002060"/>
                  </a:solidFill>
                  <a:prstDash val="solid"/>
                </a:ln>
                <a:solidFill>
                  <a:srgbClr val="002060"/>
                </a:solidFill>
                <a:latin typeface="+mj-lt"/>
                <a:ea typeface="+mj-ea"/>
                <a:cs typeface="+mj-cs"/>
              </a:rPr>
              <a:t>Ready to operate</a:t>
            </a:r>
          </a:p>
        </p:txBody>
      </p:sp>
      <p:sp>
        <p:nvSpPr>
          <p:cNvPr id="10" name="TextBox 9"/>
          <p:cNvSpPr txBox="1"/>
          <p:nvPr/>
        </p:nvSpPr>
        <p:spPr>
          <a:xfrm>
            <a:off x="106680" y="2240281"/>
            <a:ext cx="2529840" cy="1138773"/>
          </a:xfrm>
          <a:prstGeom prst="rect">
            <a:avLst/>
          </a:prstGeom>
          <a:noFill/>
        </p:spPr>
        <p:txBody>
          <a:bodyPr wrap="square" rtlCol="0">
            <a:spAutoFit/>
          </a:bodyPr>
          <a:lstStyle/>
          <a:p>
            <a:pPr algn="ctr"/>
            <a:r>
              <a:rPr lang="en-US" sz="2800" b="1" dirty="0">
                <a:ln w="12700">
                  <a:solidFill>
                    <a:srgbClr val="002060"/>
                  </a:solidFill>
                  <a:prstDash val="solid"/>
                </a:ln>
                <a:solidFill>
                  <a:srgbClr val="002060"/>
                </a:solidFill>
              </a:rPr>
              <a:t>“Surgical attire” </a:t>
            </a:r>
            <a:br>
              <a:rPr lang="en-US" sz="4000" b="1" dirty="0">
                <a:ln w="12700">
                  <a:solidFill>
                    <a:srgbClr val="002060"/>
                  </a:solidFill>
                  <a:prstDash val="solid"/>
                </a:ln>
                <a:solidFill>
                  <a:srgbClr val="002060"/>
                </a:solidFill>
              </a:rPr>
            </a:br>
            <a:r>
              <a:rPr lang="en-US" sz="4000" b="1" dirty="0">
                <a:ln w="12700">
                  <a:solidFill>
                    <a:srgbClr val="002060"/>
                  </a:solidFill>
                  <a:prstDash val="solid"/>
                </a:ln>
                <a:solidFill>
                  <a:srgbClr val="002060"/>
                </a:solidFill>
              </a:rPr>
              <a:t>Summery</a:t>
            </a:r>
          </a:p>
        </p:txBody>
      </p:sp>
      <p:sp>
        <p:nvSpPr>
          <p:cNvPr id="12" name="TextBox 11"/>
          <p:cNvSpPr txBox="1"/>
          <p:nvPr/>
        </p:nvSpPr>
        <p:spPr>
          <a:xfrm>
            <a:off x="10007874" y="5976859"/>
            <a:ext cx="978858" cy="400110"/>
          </a:xfrm>
          <a:prstGeom prst="rect">
            <a:avLst/>
          </a:prstGeom>
          <a:noFill/>
        </p:spPr>
        <p:txBody>
          <a:bodyPr wrap="none" rtlCol="0">
            <a:spAutoFit/>
          </a:bodyPr>
          <a:lstStyle/>
          <a:p>
            <a:r>
              <a:rPr lang="en-US" sz="2000" b="1" dirty="0">
                <a:ln w="12700">
                  <a:solidFill>
                    <a:srgbClr val="002060"/>
                  </a:solidFill>
                  <a:prstDash val="solid"/>
                </a:ln>
                <a:solidFill>
                  <a:srgbClr val="002060"/>
                </a:solidFill>
                <a:latin typeface="+mj-lt"/>
                <a:ea typeface="+mj-ea"/>
                <a:cs typeface="+mj-cs"/>
              </a:rPr>
              <a:t>(Sterile)</a:t>
            </a:r>
          </a:p>
        </p:txBody>
      </p:sp>
      <p:sp>
        <p:nvSpPr>
          <p:cNvPr id="14" name="Rectangle 13"/>
          <p:cNvSpPr/>
          <p:nvPr/>
        </p:nvSpPr>
        <p:spPr>
          <a:xfrm>
            <a:off x="6552608" y="5992248"/>
            <a:ext cx="1330557" cy="369332"/>
          </a:xfrm>
          <a:prstGeom prst="rect">
            <a:avLst/>
          </a:prstGeom>
        </p:spPr>
        <p:txBody>
          <a:bodyPr wrap="none">
            <a:spAutoFit/>
          </a:bodyPr>
          <a:lstStyle/>
          <a:p>
            <a:r>
              <a:rPr lang="en-US" dirty="0">
                <a:ln w="12700">
                  <a:solidFill>
                    <a:srgbClr val="002060"/>
                  </a:solidFill>
                  <a:prstDash val="solid"/>
                </a:ln>
                <a:solidFill>
                  <a:srgbClr val="002060"/>
                </a:solidFill>
              </a:rPr>
              <a:t>(Not sterile)</a:t>
            </a:r>
          </a:p>
        </p:txBody>
      </p:sp>
    </p:spTree>
    <p:extLst>
      <p:ext uri="{BB962C8B-B14F-4D97-AF65-F5344CB8AC3E}">
        <p14:creationId xmlns:p14="http://schemas.microsoft.com/office/powerpoint/2010/main" val="2979849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Sterile fields</a:t>
            </a:r>
          </a:p>
        </p:txBody>
      </p:sp>
      <p:sp>
        <p:nvSpPr>
          <p:cNvPr id="4" name="Slide Number Placeholder 3"/>
          <p:cNvSpPr>
            <a:spLocks noGrp="1"/>
          </p:cNvSpPr>
          <p:nvPr>
            <p:ph type="sldNum" sz="quarter" idx="12"/>
          </p:nvPr>
        </p:nvSpPr>
        <p:spPr/>
        <p:txBody>
          <a:bodyPr/>
          <a:lstStyle/>
          <a:p>
            <a:fld id="{989FA253-AC87-4DCC-BA9C-9B3166E260FF}" type="slidenum">
              <a:rPr lang="en-US" smtClean="0"/>
              <a:t>11</a:t>
            </a:fld>
            <a:endParaRPr lang="en-US"/>
          </a:p>
        </p:txBody>
      </p:sp>
      <p:sp>
        <p:nvSpPr>
          <p:cNvPr id="5" name="Rectangle 4"/>
          <p:cNvSpPr/>
          <p:nvPr/>
        </p:nvSpPr>
        <p:spPr>
          <a:xfrm>
            <a:off x="3662016" y="19835"/>
            <a:ext cx="4532909" cy="1107996"/>
          </a:xfrm>
          <a:prstGeom prst="rect">
            <a:avLst/>
          </a:prstGeom>
        </p:spPr>
        <p:txBody>
          <a:bodyPr wrap="none">
            <a:spAutoFit/>
          </a:bodyPr>
          <a:lstStyle/>
          <a:p>
            <a:pPr algn="ctr"/>
            <a:r>
              <a:rPr lang="en-US" sz="6600" b="1" dirty="0">
                <a:ln w="12700">
                  <a:solidFill>
                    <a:srgbClr val="002060"/>
                  </a:solidFill>
                  <a:prstDash val="solid"/>
                </a:ln>
                <a:solidFill>
                  <a:srgbClr val="CC9900"/>
                </a:solidFill>
              </a:rPr>
              <a:t>Sterile fields</a:t>
            </a:r>
          </a:p>
        </p:txBody>
      </p:sp>
      <p:sp>
        <p:nvSpPr>
          <p:cNvPr id="7" name="Rectangle 6"/>
          <p:cNvSpPr/>
          <p:nvPr/>
        </p:nvSpPr>
        <p:spPr>
          <a:xfrm>
            <a:off x="-2" y="1977926"/>
            <a:ext cx="3992881" cy="2554545"/>
          </a:xfrm>
          <a:prstGeom prst="rect">
            <a:avLst/>
          </a:prstGeom>
        </p:spPr>
        <p:txBody>
          <a:bodyPr wrap="square">
            <a:spAutoFit/>
          </a:bodyPr>
          <a:lstStyle/>
          <a:p>
            <a:pPr algn="ctr"/>
            <a:r>
              <a:rPr lang="en-US" sz="4000" b="1" dirty="0">
                <a:ln w="12700">
                  <a:solidFill>
                    <a:srgbClr val="002060"/>
                  </a:solidFill>
                  <a:prstDash val="solid"/>
                </a:ln>
                <a:solidFill>
                  <a:srgbClr val="002060"/>
                </a:solidFill>
              </a:rPr>
              <a:t>“A specified area that is considered free from </a:t>
            </a:r>
          </a:p>
          <a:p>
            <a:pPr algn="ctr"/>
            <a:r>
              <a:rPr lang="en-US" sz="4000" b="1" dirty="0">
                <a:ln w="12700">
                  <a:solidFill>
                    <a:srgbClr val="002060"/>
                  </a:solidFill>
                  <a:prstDash val="solid"/>
                </a:ln>
                <a:solidFill>
                  <a:srgbClr val="002060"/>
                </a:solidFill>
              </a:rPr>
              <a:t>micro-organisms”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879" y="1127831"/>
            <a:ext cx="5744808" cy="512245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9433" y="2677250"/>
            <a:ext cx="2089150" cy="1423580"/>
          </a:xfrm>
          <a:prstGeom prst="rect">
            <a:avLst/>
          </a:prstGeom>
        </p:spPr>
      </p:pic>
    </p:spTree>
    <p:extLst>
      <p:ext uri="{BB962C8B-B14F-4D97-AF65-F5344CB8AC3E}">
        <p14:creationId xmlns:p14="http://schemas.microsoft.com/office/powerpoint/2010/main" val="1306687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Sterile fields</a:t>
            </a:r>
          </a:p>
        </p:txBody>
      </p:sp>
      <p:sp>
        <p:nvSpPr>
          <p:cNvPr id="4" name="Slide Number Placeholder 3"/>
          <p:cNvSpPr>
            <a:spLocks noGrp="1"/>
          </p:cNvSpPr>
          <p:nvPr>
            <p:ph type="sldNum" sz="quarter" idx="12"/>
          </p:nvPr>
        </p:nvSpPr>
        <p:spPr/>
        <p:txBody>
          <a:bodyPr/>
          <a:lstStyle/>
          <a:p>
            <a:fld id="{989FA253-AC87-4DCC-BA9C-9B3166E260FF}" type="slidenum">
              <a:rPr lang="en-US" smtClean="0"/>
              <a:t>12</a:t>
            </a:fld>
            <a:endParaRPr lang="en-US"/>
          </a:p>
        </p:txBody>
      </p:sp>
      <p:pic>
        <p:nvPicPr>
          <p:cNvPr id="5" name="Picture 4"/>
          <p:cNvPicPr>
            <a:picLocks noChangeAspect="1"/>
          </p:cNvPicPr>
          <p:nvPr/>
        </p:nvPicPr>
        <p:blipFill>
          <a:blip r:embed="rId3"/>
          <a:stretch>
            <a:fillRect/>
          </a:stretch>
        </p:blipFill>
        <p:spPr>
          <a:xfrm>
            <a:off x="2962148" y="76853"/>
            <a:ext cx="4062766" cy="3032684"/>
          </a:xfrm>
          <a:prstGeom prst="rect">
            <a:avLst/>
          </a:prstGeom>
        </p:spPr>
      </p:pic>
      <p:pic>
        <p:nvPicPr>
          <p:cNvPr id="8" name="Picture 7"/>
          <p:cNvPicPr>
            <a:picLocks noChangeAspect="1"/>
          </p:cNvPicPr>
          <p:nvPr/>
        </p:nvPicPr>
        <p:blipFill>
          <a:blip r:embed="rId4"/>
          <a:stretch>
            <a:fillRect/>
          </a:stretch>
        </p:blipFill>
        <p:spPr>
          <a:xfrm>
            <a:off x="2962148" y="3215288"/>
            <a:ext cx="2462101" cy="307250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712" y="3367724"/>
            <a:ext cx="703752" cy="85542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8473" y="3169468"/>
            <a:ext cx="3626453" cy="3125150"/>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r="12712"/>
          <a:stretch/>
        </p:blipFill>
        <p:spPr>
          <a:xfrm>
            <a:off x="7291496" y="47855"/>
            <a:ext cx="4827934" cy="3102571"/>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8643" y="3306226"/>
            <a:ext cx="2487357" cy="2893625"/>
          </a:xfrm>
          <a:prstGeom prst="rect">
            <a:avLst/>
          </a:prstGeom>
        </p:spPr>
      </p:pic>
      <p:sp>
        <p:nvSpPr>
          <p:cNvPr id="25" name="TextBox 24"/>
          <p:cNvSpPr txBox="1"/>
          <p:nvPr/>
        </p:nvSpPr>
        <p:spPr>
          <a:xfrm>
            <a:off x="190831" y="1149763"/>
            <a:ext cx="2485111" cy="4247317"/>
          </a:xfrm>
          <a:prstGeom prst="rect">
            <a:avLst/>
          </a:prstGeom>
          <a:noFill/>
        </p:spPr>
        <p:txBody>
          <a:bodyPr wrap="square" rtlCol="0">
            <a:spAutoFit/>
          </a:bodyPr>
          <a:lstStyle/>
          <a:p>
            <a:pPr algn="ctr"/>
            <a:r>
              <a:rPr lang="en-US" sz="5400" b="1" dirty="0">
                <a:solidFill>
                  <a:srgbClr val="00B050"/>
                </a:solidFill>
              </a:rPr>
              <a:t>Always watch the sterile field!</a:t>
            </a:r>
          </a:p>
        </p:txBody>
      </p:sp>
    </p:spTree>
    <p:extLst>
      <p:ext uri="{BB962C8B-B14F-4D97-AF65-F5344CB8AC3E}">
        <p14:creationId xmlns:p14="http://schemas.microsoft.com/office/powerpoint/2010/main" val="1757784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Sterile fields</a:t>
            </a:r>
          </a:p>
        </p:txBody>
      </p:sp>
      <p:sp>
        <p:nvSpPr>
          <p:cNvPr id="4" name="Slide Number Placeholder 3"/>
          <p:cNvSpPr>
            <a:spLocks noGrp="1"/>
          </p:cNvSpPr>
          <p:nvPr>
            <p:ph type="sldNum" sz="quarter" idx="12"/>
          </p:nvPr>
        </p:nvSpPr>
        <p:spPr/>
        <p:txBody>
          <a:bodyPr/>
          <a:lstStyle/>
          <a:p>
            <a:fld id="{989FA253-AC87-4DCC-BA9C-9B3166E260FF}" type="slidenum">
              <a:rPr lang="en-US" smtClean="0"/>
              <a:t>13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534" y="714828"/>
            <a:ext cx="5763080" cy="432231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32" y="714828"/>
            <a:ext cx="5811460" cy="4358596"/>
          </a:xfrm>
          <a:prstGeom prst="rect">
            <a:avLst/>
          </a:prstGeom>
        </p:spPr>
      </p:pic>
    </p:spTree>
    <p:extLst>
      <p:ext uri="{BB962C8B-B14F-4D97-AF65-F5344CB8AC3E}">
        <p14:creationId xmlns:p14="http://schemas.microsoft.com/office/powerpoint/2010/main" val="592572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97280" y="6459785"/>
            <a:ext cx="2472271" cy="365125"/>
          </a:xfrm>
        </p:spPr>
        <p:txBody>
          <a:bodyPr/>
          <a:lstStyle/>
          <a:p>
            <a:r>
              <a:rPr lang="en-US"/>
              <a:t>4/23/2017</a:t>
            </a:r>
            <a:endParaRPr lang="en-US" dirty="0"/>
          </a:p>
        </p:txBody>
      </p:sp>
      <p:sp>
        <p:nvSpPr>
          <p:cNvPr id="3" name="Footer Placeholder 2"/>
          <p:cNvSpPr>
            <a:spLocks noGrp="1"/>
          </p:cNvSpPr>
          <p:nvPr>
            <p:ph type="ftr" sz="quarter" idx="11"/>
          </p:nvPr>
        </p:nvSpPr>
        <p:spPr>
          <a:xfrm>
            <a:off x="3686185" y="6459785"/>
            <a:ext cx="4822804" cy="365125"/>
          </a:xfrm>
        </p:spPr>
        <p:txBody>
          <a:bodyPr/>
          <a:lstStyle/>
          <a:p>
            <a:r>
              <a:rPr lang="en-US" dirty="0"/>
              <a:t>Sterile fields</a:t>
            </a:r>
          </a:p>
        </p:txBody>
      </p:sp>
      <p:sp>
        <p:nvSpPr>
          <p:cNvPr id="4" name="Slide Number Placeholder 3"/>
          <p:cNvSpPr>
            <a:spLocks noGrp="1"/>
          </p:cNvSpPr>
          <p:nvPr>
            <p:ph type="sldNum" sz="quarter" idx="12"/>
          </p:nvPr>
        </p:nvSpPr>
        <p:spPr>
          <a:xfrm>
            <a:off x="9900458" y="6459785"/>
            <a:ext cx="1312025" cy="365125"/>
          </a:xfrm>
        </p:spPr>
        <p:txBody>
          <a:bodyPr/>
          <a:lstStyle/>
          <a:p>
            <a:fld id="{989FA253-AC87-4DCC-BA9C-9B3166E260FF}" type="slidenum">
              <a:rPr lang="en-US" smtClean="0"/>
              <a:t>14</a:t>
            </a:fld>
            <a:endParaRPr lang="en-US"/>
          </a:p>
        </p:txBody>
      </p:sp>
      <p:pic>
        <p:nvPicPr>
          <p:cNvPr id="47" name="Picture 46"/>
          <p:cNvPicPr>
            <a:picLocks noChangeAspect="1"/>
          </p:cNvPicPr>
          <p:nvPr/>
        </p:nvPicPr>
        <p:blipFill>
          <a:blip r:embed="rId3"/>
          <a:stretch>
            <a:fillRect/>
          </a:stretch>
        </p:blipFill>
        <p:spPr>
          <a:xfrm>
            <a:off x="2628935" y="396531"/>
            <a:ext cx="2440276" cy="2956466"/>
          </a:xfrm>
          <a:prstGeom prst="rect">
            <a:avLst/>
          </a:prstGeom>
        </p:spPr>
      </p:pic>
      <p:pic>
        <p:nvPicPr>
          <p:cNvPr id="49" name="Picture 48"/>
          <p:cNvPicPr>
            <a:picLocks noChangeAspect="1"/>
          </p:cNvPicPr>
          <p:nvPr/>
        </p:nvPicPr>
        <p:blipFill>
          <a:blip r:embed="rId4"/>
          <a:stretch>
            <a:fillRect/>
          </a:stretch>
        </p:blipFill>
        <p:spPr>
          <a:xfrm>
            <a:off x="5346216" y="396530"/>
            <a:ext cx="2406330" cy="2971369"/>
          </a:xfrm>
          <a:prstGeom prst="rect">
            <a:avLst/>
          </a:prstGeom>
        </p:spPr>
      </p:pic>
      <p:pic>
        <p:nvPicPr>
          <p:cNvPr id="50" name="Picture 49"/>
          <p:cNvPicPr>
            <a:picLocks noChangeAspect="1"/>
          </p:cNvPicPr>
          <p:nvPr/>
        </p:nvPicPr>
        <p:blipFill>
          <a:blip r:embed="rId5"/>
          <a:stretch>
            <a:fillRect/>
          </a:stretch>
        </p:blipFill>
        <p:spPr>
          <a:xfrm>
            <a:off x="8314072" y="383773"/>
            <a:ext cx="2323044" cy="2952334"/>
          </a:xfrm>
          <a:prstGeom prst="rect">
            <a:avLst/>
          </a:prstGeom>
        </p:spPr>
      </p:pic>
      <p:pic>
        <p:nvPicPr>
          <p:cNvPr id="51" name="Picture 50"/>
          <p:cNvPicPr>
            <a:picLocks noChangeAspect="1"/>
          </p:cNvPicPr>
          <p:nvPr/>
        </p:nvPicPr>
        <p:blipFill>
          <a:blip r:embed="rId6"/>
          <a:stretch>
            <a:fillRect/>
          </a:stretch>
        </p:blipFill>
        <p:spPr>
          <a:xfrm>
            <a:off x="7791381" y="3598669"/>
            <a:ext cx="2808790" cy="2598553"/>
          </a:xfrm>
          <a:prstGeom prst="rect">
            <a:avLst/>
          </a:prstGeom>
        </p:spPr>
      </p:pic>
      <p:pic>
        <p:nvPicPr>
          <p:cNvPr id="52" name="Picture 51"/>
          <p:cNvPicPr>
            <a:picLocks noChangeAspect="1"/>
          </p:cNvPicPr>
          <p:nvPr/>
        </p:nvPicPr>
        <p:blipFill>
          <a:blip r:embed="rId7"/>
          <a:stretch>
            <a:fillRect/>
          </a:stretch>
        </p:blipFill>
        <p:spPr>
          <a:xfrm>
            <a:off x="2628935" y="3598670"/>
            <a:ext cx="4115179" cy="259855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7219" y="396530"/>
            <a:ext cx="767801" cy="933275"/>
          </a:xfrm>
          <a:prstGeom prst="rect">
            <a:avLst/>
          </a:prstGeom>
        </p:spPr>
      </p:pic>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7328" y="396530"/>
            <a:ext cx="774122" cy="940958"/>
          </a:xfrm>
          <a:prstGeom prst="rect">
            <a:avLst/>
          </a:prstGeom>
        </p:spPr>
      </p:pic>
      <p:pic>
        <p:nvPicPr>
          <p:cNvPr id="55" name="Picture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8053" y="3598669"/>
            <a:ext cx="952117" cy="1157314"/>
          </a:xfrm>
          <a:prstGeom prst="rect">
            <a:avLst/>
          </a:prstGeom>
        </p:spPr>
      </p:pic>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2598" y="3663802"/>
            <a:ext cx="767801" cy="933275"/>
          </a:xfrm>
          <a:prstGeom prst="rect">
            <a:avLst/>
          </a:prstGeom>
        </p:spPr>
      </p:pic>
      <p:pic>
        <p:nvPicPr>
          <p:cNvPr id="57" name="Picture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21654" y="390289"/>
            <a:ext cx="774122" cy="940958"/>
          </a:xfrm>
          <a:prstGeom prst="rect">
            <a:avLst/>
          </a:prstGeom>
        </p:spPr>
      </p:pic>
      <p:sp>
        <p:nvSpPr>
          <p:cNvPr id="58" name="TextBox 57"/>
          <p:cNvSpPr txBox="1"/>
          <p:nvPr/>
        </p:nvSpPr>
        <p:spPr>
          <a:xfrm>
            <a:off x="-69657" y="1813237"/>
            <a:ext cx="2786550" cy="2062103"/>
          </a:xfrm>
          <a:prstGeom prst="rect">
            <a:avLst/>
          </a:prstGeom>
          <a:noFill/>
        </p:spPr>
        <p:txBody>
          <a:bodyPr wrap="square" rtlCol="0">
            <a:spAutoFit/>
          </a:bodyPr>
          <a:lstStyle/>
          <a:p>
            <a:pPr algn="ctr"/>
            <a:r>
              <a:rPr lang="en-US" sz="3200" b="1" dirty="0">
                <a:ln w="12700">
                  <a:solidFill>
                    <a:srgbClr val="002060"/>
                  </a:solidFill>
                  <a:prstDash val="solid"/>
                </a:ln>
                <a:solidFill>
                  <a:srgbClr val="002060"/>
                </a:solidFill>
              </a:rPr>
              <a:t>Only sterile items are used within the sterile field. </a:t>
            </a:r>
          </a:p>
        </p:txBody>
      </p:sp>
    </p:spTree>
    <p:extLst>
      <p:ext uri="{BB962C8B-B14F-4D97-AF65-F5344CB8AC3E}">
        <p14:creationId xmlns:p14="http://schemas.microsoft.com/office/powerpoint/2010/main" val="1464940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Sterile fields</a:t>
            </a:r>
          </a:p>
        </p:txBody>
      </p:sp>
      <p:sp>
        <p:nvSpPr>
          <p:cNvPr id="4" name="Slide Number Placeholder 3"/>
          <p:cNvSpPr>
            <a:spLocks noGrp="1"/>
          </p:cNvSpPr>
          <p:nvPr>
            <p:ph type="sldNum" sz="quarter" idx="12"/>
          </p:nvPr>
        </p:nvSpPr>
        <p:spPr/>
        <p:txBody>
          <a:bodyPr/>
          <a:lstStyle/>
          <a:p>
            <a:fld id="{989FA253-AC87-4DCC-BA9C-9B3166E260FF}" type="slidenum">
              <a:rPr lang="en-US" smtClean="0"/>
              <a:t>15</a:t>
            </a:fld>
            <a:endParaRPr lang="en-US"/>
          </a:p>
        </p:txBody>
      </p:sp>
      <p:pic>
        <p:nvPicPr>
          <p:cNvPr id="6" name="Picture 5"/>
          <p:cNvPicPr>
            <a:picLocks noChangeAspect="1"/>
          </p:cNvPicPr>
          <p:nvPr/>
        </p:nvPicPr>
        <p:blipFill>
          <a:blip r:embed="rId3"/>
          <a:stretch>
            <a:fillRect/>
          </a:stretch>
        </p:blipFill>
        <p:spPr>
          <a:xfrm>
            <a:off x="7578766" y="148942"/>
            <a:ext cx="4472800" cy="293188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6042"/>
          <a:stretch/>
        </p:blipFill>
        <p:spPr>
          <a:xfrm>
            <a:off x="2244305" y="148942"/>
            <a:ext cx="5172495" cy="2931183"/>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5982"/>
          <a:stretch/>
        </p:blipFill>
        <p:spPr>
          <a:xfrm>
            <a:off x="2246770" y="3304364"/>
            <a:ext cx="5170030" cy="2931886"/>
          </a:xfrm>
          <a:prstGeom prst="rect">
            <a:avLst/>
          </a:prstGeom>
        </p:spPr>
      </p:pic>
      <p:pic>
        <p:nvPicPr>
          <p:cNvPr id="11" name="Picture 10"/>
          <p:cNvPicPr>
            <a:picLocks noChangeAspect="1"/>
          </p:cNvPicPr>
          <p:nvPr/>
        </p:nvPicPr>
        <p:blipFill>
          <a:blip r:embed="rId6"/>
          <a:stretch>
            <a:fillRect/>
          </a:stretch>
        </p:blipFill>
        <p:spPr>
          <a:xfrm>
            <a:off x="7578766" y="3255791"/>
            <a:ext cx="4472800" cy="298010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9780" y="148942"/>
            <a:ext cx="774122" cy="94095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8539" y="3255791"/>
            <a:ext cx="774122" cy="94095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5739" y="3358518"/>
            <a:ext cx="774122" cy="94095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3301" y="268776"/>
            <a:ext cx="767801" cy="933275"/>
          </a:xfrm>
          <a:prstGeom prst="rect">
            <a:avLst/>
          </a:prstGeom>
        </p:spPr>
      </p:pic>
      <p:sp>
        <p:nvSpPr>
          <p:cNvPr id="17" name="TextBox 16"/>
          <p:cNvSpPr txBox="1"/>
          <p:nvPr/>
        </p:nvSpPr>
        <p:spPr>
          <a:xfrm>
            <a:off x="693" y="1614533"/>
            <a:ext cx="2162629" cy="1815882"/>
          </a:xfrm>
          <a:prstGeom prst="rect">
            <a:avLst/>
          </a:prstGeom>
          <a:noFill/>
        </p:spPr>
        <p:txBody>
          <a:bodyPr wrap="square" rtlCol="0">
            <a:spAutoFit/>
          </a:bodyPr>
          <a:lstStyle/>
          <a:p>
            <a:pPr algn="ctr"/>
            <a:r>
              <a:rPr lang="en-US" sz="2800" b="1" dirty="0">
                <a:ln w="12700">
                  <a:solidFill>
                    <a:srgbClr val="002060"/>
                  </a:solidFill>
                  <a:prstDash val="solid"/>
                </a:ln>
                <a:solidFill>
                  <a:srgbClr val="002060"/>
                </a:solidFill>
              </a:rPr>
              <a:t>Always use slow and delicate movements</a:t>
            </a:r>
          </a:p>
        </p:txBody>
      </p:sp>
    </p:spTree>
    <p:extLst>
      <p:ext uri="{BB962C8B-B14F-4D97-AF65-F5344CB8AC3E}">
        <p14:creationId xmlns:p14="http://schemas.microsoft.com/office/powerpoint/2010/main" val="2114535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4/23/2017</a:t>
            </a:r>
          </a:p>
        </p:txBody>
      </p:sp>
      <p:sp>
        <p:nvSpPr>
          <p:cNvPr id="3" name="Footer Placeholder 2"/>
          <p:cNvSpPr>
            <a:spLocks noGrp="1"/>
          </p:cNvSpPr>
          <p:nvPr>
            <p:ph type="ftr" sz="quarter" idx="11"/>
          </p:nvPr>
        </p:nvSpPr>
        <p:spPr/>
        <p:txBody>
          <a:bodyPr/>
          <a:lstStyle/>
          <a:p>
            <a:r>
              <a:rPr lang="en-US" dirty="0"/>
              <a:t>Surgical hand hygiene</a:t>
            </a:r>
          </a:p>
        </p:txBody>
      </p:sp>
      <p:sp>
        <p:nvSpPr>
          <p:cNvPr id="4" name="Slide Number Placeholder 3"/>
          <p:cNvSpPr>
            <a:spLocks noGrp="1"/>
          </p:cNvSpPr>
          <p:nvPr>
            <p:ph type="sldNum" sz="quarter" idx="12"/>
          </p:nvPr>
        </p:nvSpPr>
        <p:spPr/>
        <p:txBody>
          <a:bodyPr/>
          <a:lstStyle/>
          <a:p>
            <a:fld id="{989FA253-AC87-4DCC-BA9C-9B3166E260FF}" type="slidenum">
              <a:rPr lang="en-US" smtClean="0"/>
              <a:t>16</a:t>
            </a:fld>
            <a:endParaRPr lang="en-US"/>
          </a:p>
        </p:txBody>
      </p:sp>
      <p:sp>
        <p:nvSpPr>
          <p:cNvPr id="5" name="Rectangle 4"/>
          <p:cNvSpPr/>
          <p:nvPr/>
        </p:nvSpPr>
        <p:spPr>
          <a:xfrm>
            <a:off x="198120" y="1403551"/>
            <a:ext cx="7376160" cy="3970318"/>
          </a:xfrm>
          <a:prstGeom prst="rect">
            <a:avLst/>
          </a:prstGeom>
        </p:spPr>
        <p:txBody>
          <a:bodyPr wrap="square">
            <a:spAutoFit/>
          </a:bodyPr>
          <a:lstStyle/>
          <a:p>
            <a:pPr marL="285750" indent="-285750">
              <a:buFont typeface="Arial" panose="020B0604020202020204" pitchFamily="34" charset="0"/>
              <a:buChar char="•"/>
            </a:pPr>
            <a:r>
              <a:rPr lang="en-US" altLang="en-US" sz="2800" b="1" dirty="0">
                <a:ln w="12700">
                  <a:solidFill>
                    <a:srgbClr val="002060"/>
                  </a:solidFill>
                  <a:prstDash val="solid"/>
                </a:ln>
                <a:solidFill>
                  <a:srgbClr val="002060"/>
                </a:solidFill>
                <a:latin typeface="+mj-lt"/>
                <a:ea typeface="+mj-ea"/>
                <a:cs typeface="+mj-cs"/>
              </a:rPr>
              <a:t>The contribution of the surgical scrub is critical in reducing the incidence of operative wound infections. </a:t>
            </a:r>
          </a:p>
          <a:p>
            <a:pPr marL="285750" indent="-285750">
              <a:buFont typeface="Arial" panose="020B0604020202020204" pitchFamily="34" charset="0"/>
              <a:buChar char="•"/>
            </a:pPr>
            <a:r>
              <a:rPr lang="en-US" altLang="en-US" sz="2800" b="1" dirty="0">
                <a:ln w="12700">
                  <a:solidFill>
                    <a:srgbClr val="002060"/>
                  </a:solidFill>
                  <a:prstDash val="solid"/>
                </a:ln>
                <a:solidFill>
                  <a:srgbClr val="002060"/>
                </a:solidFill>
                <a:latin typeface="+mj-lt"/>
                <a:ea typeface="+mj-ea"/>
                <a:cs typeface="+mj-cs"/>
              </a:rPr>
              <a:t>It is known that the individual person is the primary source of nosocomial bacteria in the operative setting.</a:t>
            </a:r>
          </a:p>
          <a:p>
            <a:pPr marL="285750" indent="-285750">
              <a:buFont typeface="Arial" panose="020B0604020202020204" pitchFamily="34" charset="0"/>
              <a:buChar char="•"/>
            </a:pPr>
            <a:r>
              <a:rPr lang="en-US" altLang="en-US" sz="2800" b="1" dirty="0">
                <a:ln w="12700">
                  <a:solidFill>
                    <a:srgbClr val="002060"/>
                  </a:solidFill>
                  <a:prstDash val="solid"/>
                </a:ln>
                <a:solidFill>
                  <a:srgbClr val="002060"/>
                </a:solidFill>
                <a:latin typeface="+mj-lt"/>
                <a:ea typeface="+mj-ea"/>
                <a:cs typeface="+mj-cs"/>
              </a:rPr>
              <a:t>Handwashing results in a significant reduction in pathogen carriage.</a:t>
            </a:r>
          </a:p>
          <a:p>
            <a:endParaRPr lang="en-US" sz="2800" b="1" dirty="0">
              <a:ln w="12700">
                <a:solidFill>
                  <a:srgbClr val="002060"/>
                </a:solidFill>
                <a:prstDash val="solid"/>
              </a:ln>
              <a:solidFill>
                <a:srgbClr val="002060"/>
              </a:solidFill>
              <a:latin typeface="+mj-lt"/>
              <a:ea typeface="+mj-ea"/>
              <a:cs typeface="+mj-cs"/>
            </a:endParaRPr>
          </a:p>
        </p:txBody>
      </p:sp>
      <p:sp>
        <p:nvSpPr>
          <p:cNvPr id="6" name="Rectangle 5"/>
          <p:cNvSpPr/>
          <p:nvPr/>
        </p:nvSpPr>
        <p:spPr>
          <a:xfrm>
            <a:off x="2333415" y="79430"/>
            <a:ext cx="7823039" cy="1107996"/>
          </a:xfrm>
          <a:prstGeom prst="rect">
            <a:avLst/>
          </a:prstGeom>
        </p:spPr>
        <p:txBody>
          <a:bodyPr wrap="none">
            <a:spAutoFit/>
          </a:bodyPr>
          <a:lstStyle/>
          <a:p>
            <a:r>
              <a:rPr lang="en-US" sz="6600" b="1" dirty="0">
                <a:ln w="12700">
                  <a:solidFill>
                    <a:srgbClr val="002060"/>
                  </a:solidFill>
                  <a:prstDash val="solid"/>
                </a:ln>
                <a:solidFill>
                  <a:srgbClr val="CC9900"/>
                </a:solidFill>
                <a:effectLst>
                  <a:outerShdw blurRad="38100" dist="38100" dir="2700000" algn="tl">
                    <a:srgbClr val="000000">
                      <a:alpha val="43137"/>
                    </a:srgbClr>
                  </a:outerShdw>
                </a:effectLst>
              </a:rPr>
              <a:t>Surgical hand hygiene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443" y="1671123"/>
            <a:ext cx="4214029" cy="3004287"/>
          </a:xfrm>
          <a:prstGeom prst="rect">
            <a:avLst/>
          </a:prstGeom>
        </p:spPr>
      </p:pic>
    </p:spTree>
    <p:extLst>
      <p:ext uri="{BB962C8B-B14F-4D97-AF65-F5344CB8AC3E}">
        <p14:creationId xmlns:p14="http://schemas.microsoft.com/office/powerpoint/2010/main" val="1400414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hand hygiene</a:t>
            </a:r>
          </a:p>
        </p:txBody>
      </p:sp>
      <p:sp>
        <p:nvSpPr>
          <p:cNvPr id="4" name="Slide Number Placeholder 3"/>
          <p:cNvSpPr>
            <a:spLocks noGrp="1"/>
          </p:cNvSpPr>
          <p:nvPr>
            <p:ph type="sldNum" sz="quarter" idx="12"/>
          </p:nvPr>
        </p:nvSpPr>
        <p:spPr/>
        <p:txBody>
          <a:bodyPr/>
          <a:lstStyle/>
          <a:p>
            <a:fld id="{989FA253-AC87-4DCC-BA9C-9B3166E260FF}" type="slidenum">
              <a:rPr lang="en-US" smtClean="0"/>
              <a:t>17</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5" y="2148488"/>
            <a:ext cx="7875965" cy="294548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778" y="2118360"/>
            <a:ext cx="3879360" cy="3763750"/>
          </a:xfrm>
          <a:prstGeom prst="rect">
            <a:avLst/>
          </a:prstGeom>
        </p:spPr>
      </p:pic>
      <p:sp>
        <p:nvSpPr>
          <p:cNvPr id="12" name="TextBox 11"/>
          <p:cNvSpPr txBox="1"/>
          <p:nvPr/>
        </p:nvSpPr>
        <p:spPr>
          <a:xfrm>
            <a:off x="0" y="598007"/>
            <a:ext cx="6690360" cy="1446550"/>
          </a:xfrm>
          <a:prstGeom prst="rect">
            <a:avLst/>
          </a:prstGeom>
          <a:noFill/>
        </p:spPr>
        <p:txBody>
          <a:bodyPr wrap="square" rtlCol="0">
            <a:spAutoFit/>
          </a:bodyPr>
          <a:lstStyle/>
          <a:p>
            <a:r>
              <a:rPr lang="en-US" sz="4400" b="1" dirty="0">
                <a:ln w="12700">
                  <a:solidFill>
                    <a:srgbClr val="002060"/>
                  </a:solidFill>
                  <a:prstDash val="solid"/>
                </a:ln>
                <a:solidFill>
                  <a:srgbClr val="002060"/>
                </a:solidFill>
                <a:effectLst>
                  <a:outerShdw blurRad="38100" dist="38100" dir="2700000" algn="tl">
                    <a:srgbClr val="000000">
                      <a:alpha val="43137"/>
                    </a:srgbClr>
                  </a:outerShdw>
                </a:effectLst>
                <a:latin typeface="+mj-lt"/>
                <a:ea typeface="+mj-ea"/>
                <a:cs typeface="+mj-cs"/>
              </a:rPr>
              <a:t>Microbial distribution after regular hand washing</a:t>
            </a:r>
          </a:p>
        </p:txBody>
      </p:sp>
    </p:spTree>
    <p:extLst>
      <p:ext uri="{BB962C8B-B14F-4D97-AF65-F5344CB8AC3E}">
        <p14:creationId xmlns:p14="http://schemas.microsoft.com/office/powerpoint/2010/main" val="2589762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hand hygiene</a:t>
            </a:r>
          </a:p>
        </p:txBody>
      </p:sp>
      <p:sp>
        <p:nvSpPr>
          <p:cNvPr id="4" name="Slide Number Placeholder 3"/>
          <p:cNvSpPr>
            <a:spLocks noGrp="1"/>
          </p:cNvSpPr>
          <p:nvPr>
            <p:ph type="sldNum" sz="quarter" idx="12"/>
          </p:nvPr>
        </p:nvSpPr>
        <p:spPr/>
        <p:txBody>
          <a:bodyPr/>
          <a:lstStyle/>
          <a:p>
            <a:fld id="{989FA253-AC87-4DCC-BA9C-9B3166E260FF}" type="slidenum">
              <a:rPr lang="en-US" smtClean="0"/>
              <a:t>18</a:t>
            </a:fld>
            <a:endParaRPr lang="en-US"/>
          </a:p>
        </p:txBody>
      </p:sp>
      <p:sp>
        <p:nvSpPr>
          <p:cNvPr id="6" name="TextBox 5"/>
          <p:cNvSpPr txBox="1"/>
          <p:nvPr/>
        </p:nvSpPr>
        <p:spPr>
          <a:xfrm>
            <a:off x="3855720" y="-40116"/>
            <a:ext cx="8336280" cy="769441"/>
          </a:xfrm>
          <a:prstGeom prst="rect">
            <a:avLst/>
          </a:prstGeom>
          <a:noFill/>
        </p:spPr>
        <p:txBody>
          <a:bodyPr wrap="square" rtlCol="0">
            <a:spAutoFit/>
          </a:bodyPr>
          <a:lstStyle/>
          <a:p>
            <a:pPr algn="r"/>
            <a:r>
              <a:rPr lang="en-US" sz="4400" b="1" dirty="0">
                <a:ln w="12700">
                  <a:solidFill>
                    <a:srgbClr val="002060"/>
                  </a:solidFill>
                  <a:prstDash val="solid"/>
                </a:ln>
                <a:solidFill>
                  <a:srgbClr val="002060"/>
                </a:solidFill>
                <a:effectLst>
                  <a:outerShdw blurRad="38100" dist="38100" dir="2700000" algn="tl">
                    <a:srgbClr val="000000">
                      <a:alpha val="43137"/>
                    </a:srgbClr>
                  </a:outerShdw>
                </a:effectLst>
                <a:latin typeface="+mj-lt"/>
                <a:ea typeface="+mj-ea"/>
                <a:cs typeface="+mj-cs"/>
              </a:rPr>
              <a:t>Essential steps before scrubbing</a:t>
            </a:r>
          </a:p>
        </p:txBody>
      </p:sp>
      <p:pic>
        <p:nvPicPr>
          <p:cNvPr id="10" name="Picture 9"/>
          <p:cNvPicPr>
            <a:picLocks noChangeAspect="1"/>
          </p:cNvPicPr>
          <p:nvPr/>
        </p:nvPicPr>
        <p:blipFill>
          <a:blip r:embed="rId3"/>
          <a:stretch>
            <a:fillRect/>
          </a:stretch>
        </p:blipFill>
        <p:spPr>
          <a:xfrm>
            <a:off x="6587950" y="1686910"/>
            <a:ext cx="3137777" cy="175504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926" y="1709428"/>
            <a:ext cx="767801" cy="933275"/>
          </a:xfrm>
          <a:prstGeom prst="rect">
            <a:avLst/>
          </a:prstGeom>
        </p:spPr>
      </p:pic>
      <p:pic>
        <p:nvPicPr>
          <p:cNvPr id="16" name="Picture 15"/>
          <p:cNvPicPr>
            <a:picLocks noChangeAspect="1"/>
          </p:cNvPicPr>
          <p:nvPr/>
        </p:nvPicPr>
        <p:blipFill>
          <a:blip r:embed="rId5"/>
          <a:stretch>
            <a:fillRect/>
          </a:stretch>
        </p:blipFill>
        <p:spPr>
          <a:xfrm>
            <a:off x="9824866" y="4175521"/>
            <a:ext cx="2367134" cy="215094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2638" y="4221241"/>
            <a:ext cx="774122" cy="940958"/>
          </a:xfrm>
          <a:prstGeom prst="rect">
            <a:avLst/>
          </a:prstGeom>
        </p:spPr>
      </p:pic>
      <p:sp>
        <p:nvSpPr>
          <p:cNvPr id="19" name="TextBox 18"/>
          <p:cNvSpPr txBox="1"/>
          <p:nvPr/>
        </p:nvSpPr>
        <p:spPr>
          <a:xfrm>
            <a:off x="1838" y="616725"/>
            <a:ext cx="11356656" cy="5170646"/>
          </a:xfrm>
          <a:prstGeom prst="rect">
            <a:avLst/>
          </a:prstGeom>
          <a:noFill/>
        </p:spPr>
        <p:txBody>
          <a:bodyPr wrap="square" rtlCol="0" anchor="ctr">
            <a:spAutoFit/>
          </a:bodyPr>
          <a:lstStyle/>
          <a:p>
            <a:pPr marL="514350" indent="-514350">
              <a:buFont typeface="+mj-lt"/>
              <a:buAutoNum type="arabicPeriod"/>
            </a:pPr>
            <a:r>
              <a:rPr lang="en-US" sz="2950" dirty="0">
                <a:ln w="12700">
                  <a:solidFill>
                    <a:srgbClr val="002060"/>
                  </a:solidFill>
                  <a:prstDash val="solid"/>
                </a:ln>
                <a:solidFill>
                  <a:srgbClr val="002060"/>
                </a:solidFill>
                <a:latin typeface="+mj-lt"/>
              </a:rPr>
              <a:t>Make sure fingernails are short (no longer than 5mm) clean and healthy (just like you). Nail polish and fake fingernails should be removed.</a:t>
            </a:r>
          </a:p>
          <a:p>
            <a:pPr marL="514350" indent="-514350">
              <a:buFont typeface="+mj-lt"/>
              <a:buAutoNum type="arabicPeriod"/>
            </a:pPr>
            <a:endParaRPr lang="en-US" sz="2950" dirty="0">
              <a:ln w="12700">
                <a:solidFill>
                  <a:srgbClr val="002060"/>
                </a:solidFill>
                <a:prstDash val="solid"/>
              </a:ln>
              <a:solidFill>
                <a:srgbClr val="002060"/>
              </a:solidFill>
              <a:latin typeface="+mj-lt"/>
            </a:endParaRPr>
          </a:p>
          <a:p>
            <a:pPr marL="514350" indent="-514350">
              <a:buFont typeface="+mj-lt"/>
              <a:buAutoNum type="arabicPeriod"/>
            </a:pPr>
            <a:r>
              <a:rPr lang="en-US" sz="2950" dirty="0">
                <a:ln w="12700">
                  <a:solidFill>
                    <a:srgbClr val="002060"/>
                  </a:solidFill>
                  <a:prstDash val="solid"/>
                </a:ln>
                <a:solidFill>
                  <a:srgbClr val="002060"/>
                </a:solidFill>
                <a:latin typeface="+mj-lt"/>
              </a:rPr>
              <a:t>Remove jewelries (Rings, Bracelets).</a:t>
            </a:r>
          </a:p>
          <a:p>
            <a:pPr marL="514350" indent="-514350">
              <a:buFont typeface="+mj-lt"/>
              <a:buAutoNum type="arabicPeriod"/>
            </a:pPr>
            <a:endParaRPr lang="en-US" sz="2950" dirty="0">
              <a:ln w="12700">
                <a:solidFill>
                  <a:srgbClr val="002060"/>
                </a:solidFill>
                <a:prstDash val="solid"/>
              </a:ln>
              <a:solidFill>
                <a:srgbClr val="002060"/>
              </a:solidFill>
              <a:latin typeface="+mj-lt"/>
            </a:endParaRPr>
          </a:p>
          <a:p>
            <a:pPr marL="514350" indent="-514350">
              <a:buFont typeface="+mj-lt"/>
              <a:buAutoNum type="arabicPeriod"/>
            </a:pPr>
            <a:r>
              <a:rPr lang="en-US" sz="2950" dirty="0">
                <a:ln w="12700">
                  <a:solidFill>
                    <a:srgbClr val="002060"/>
                  </a:solidFill>
                  <a:prstDash val="solid"/>
                </a:ln>
                <a:solidFill>
                  <a:srgbClr val="002060"/>
                </a:solidFill>
                <a:latin typeface="+mj-lt"/>
              </a:rPr>
              <a:t>Apply personal protective equipment(PPE) - surgical shoe covers, Cap, Facemask and protective eyewear.</a:t>
            </a:r>
          </a:p>
          <a:p>
            <a:pPr marL="514350" indent="-514350">
              <a:buFont typeface="+mj-lt"/>
              <a:buAutoNum type="arabicPeriod"/>
            </a:pPr>
            <a:endParaRPr lang="en-US" sz="2950" dirty="0">
              <a:ln w="12700">
                <a:solidFill>
                  <a:srgbClr val="002060"/>
                </a:solidFill>
                <a:prstDash val="solid"/>
              </a:ln>
              <a:solidFill>
                <a:srgbClr val="002060"/>
              </a:solidFill>
              <a:latin typeface="+mj-lt"/>
            </a:endParaRPr>
          </a:p>
          <a:p>
            <a:pPr marL="514350" indent="-514350">
              <a:buFont typeface="+mj-lt"/>
              <a:buAutoNum type="arabicPeriod"/>
            </a:pPr>
            <a:r>
              <a:rPr lang="en-US" sz="2950" dirty="0">
                <a:ln w="12700">
                  <a:solidFill>
                    <a:srgbClr val="002060"/>
                  </a:solidFill>
                  <a:prstDash val="solid"/>
                </a:ln>
                <a:solidFill>
                  <a:srgbClr val="002060"/>
                </a:solidFill>
                <a:latin typeface="+mj-lt"/>
              </a:rPr>
              <a:t>If you have cuts, abrasions, weeping dermatitis or fresh tattoos</a:t>
            </a:r>
          </a:p>
          <a:p>
            <a:r>
              <a:rPr lang="en-US" sz="2950" dirty="0">
                <a:ln w="12700">
                  <a:solidFill>
                    <a:srgbClr val="002060"/>
                  </a:solidFill>
                  <a:prstDash val="solid"/>
                </a:ln>
                <a:solidFill>
                  <a:srgbClr val="002060"/>
                </a:solidFill>
                <a:latin typeface="+mj-lt"/>
              </a:rPr>
              <a:t>      on exposed skin you should not scrub. </a:t>
            </a:r>
          </a:p>
        </p:txBody>
      </p:sp>
    </p:spTree>
    <p:extLst>
      <p:ext uri="{BB962C8B-B14F-4D97-AF65-F5344CB8AC3E}">
        <p14:creationId xmlns:p14="http://schemas.microsoft.com/office/powerpoint/2010/main" val="556360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hand hygiene</a:t>
            </a:r>
          </a:p>
        </p:txBody>
      </p:sp>
      <p:sp>
        <p:nvSpPr>
          <p:cNvPr id="4" name="Slide Number Placeholder 3"/>
          <p:cNvSpPr>
            <a:spLocks noGrp="1"/>
          </p:cNvSpPr>
          <p:nvPr>
            <p:ph type="sldNum" sz="quarter" idx="12"/>
          </p:nvPr>
        </p:nvSpPr>
        <p:spPr/>
        <p:txBody>
          <a:bodyPr/>
          <a:lstStyle/>
          <a:p>
            <a:fld id="{989FA253-AC87-4DCC-BA9C-9B3166E260FF}" type="slidenum">
              <a:rPr lang="en-US" smtClean="0"/>
              <a:t>19</a:t>
            </a:fld>
            <a:endParaRPr lang="en-US"/>
          </a:p>
        </p:txBody>
      </p:sp>
      <p:sp>
        <p:nvSpPr>
          <p:cNvPr id="5" name="Rectangle 4"/>
          <p:cNvSpPr/>
          <p:nvPr/>
        </p:nvSpPr>
        <p:spPr>
          <a:xfrm>
            <a:off x="211148" y="1108293"/>
            <a:ext cx="10761652" cy="5509200"/>
          </a:xfrm>
          <a:prstGeom prst="rect">
            <a:avLst/>
          </a:prstGeom>
        </p:spPr>
        <p:txBody>
          <a:bodyPr wrap="square">
            <a:spAutoFit/>
          </a:bodyPr>
          <a:lstStyle/>
          <a:p>
            <a:r>
              <a:rPr lang="en-US" sz="3200" dirty="0">
                <a:ln w="12700">
                  <a:solidFill>
                    <a:srgbClr val="002060"/>
                  </a:solidFill>
                  <a:prstDash val="solid"/>
                </a:ln>
                <a:solidFill>
                  <a:srgbClr val="002060"/>
                </a:solidFill>
                <a:latin typeface="+mj-lt"/>
              </a:rPr>
              <a:t>4. Roll up the sleeves of scrub top if there is a risk of OR attire getting wet.</a:t>
            </a:r>
          </a:p>
          <a:p>
            <a:endParaRPr lang="en-US" sz="3200" dirty="0">
              <a:ln w="12700">
                <a:solidFill>
                  <a:srgbClr val="002060"/>
                </a:solidFill>
                <a:prstDash val="solid"/>
              </a:ln>
              <a:solidFill>
                <a:srgbClr val="002060"/>
              </a:solidFill>
              <a:latin typeface="+mj-lt"/>
            </a:endParaRPr>
          </a:p>
          <a:p>
            <a:endParaRPr lang="en-US" sz="3200" dirty="0">
              <a:ln w="12700">
                <a:solidFill>
                  <a:srgbClr val="002060"/>
                </a:solidFill>
                <a:prstDash val="solid"/>
              </a:ln>
              <a:solidFill>
                <a:srgbClr val="002060"/>
              </a:solidFill>
              <a:latin typeface="+mj-lt"/>
            </a:endParaRPr>
          </a:p>
          <a:p>
            <a:endParaRPr lang="en-US" sz="3200" dirty="0">
              <a:ln w="12700">
                <a:solidFill>
                  <a:srgbClr val="002060"/>
                </a:solidFill>
                <a:prstDash val="solid"/>
              </a:ln>
              <a:solidFill>
                <a:srgbClr val="002060"/>
              </a:solidFill>
              <a:latin typeface="+mj-lt"/>
            </a:endParaRPr>
          </a:p>
          <a:p>
            <a:endParaRPr lang="en-US" sz="3200" dirty="0">
              <a:ln w="12700">
                <a:solidFill>
                  <a:srgbClr val="002060"/>
                </a:solidFill>
                <a:prstDash val="solid"/>
              </a:ln>
              <a:solidFill>
                <a:srgbClr val="002060"/>
              </a:solidFill>
              <a:latin typeface="+mj-lt"/>
            </a:endParaRPr>
          </a:p>
          <a:p>
            <a:br>
              <a:rPr lang="en-US" sz="3200" dirty="0">
                <a:ln w="12700">
                  <a:solidFill>
                    <a:srgbClr val="002060"/>
                  </a:solidFill>
                  <a:prstDash val="solid"/>
                </a:ln>
                <a:solidFill>
                  <a:srgbClr val="002060"/>
                </a:solidFill>
                <a:latin typeface="+mj-lt"/>
              </a:rPr>
            </a:br>
            <a:r>
              <a:rPr lang="en-US" sz="3200" dirty="0">
                <a:ln w="12700">
                  <a:solidFill>
                    <a:srgbClr val="002060"/>
                  </a:solidFill>
                  <a:prstDash val="solid"/>
                </a:ln>
                <a:solidFill>
                  <a:srgbClr val="002060"/>
                </a:solidFill>
                <a:latin typeface="+mj-lt"/>
              </a:rPr>
              <a:t>5. If hands are visibly soiled, remove soil by washing hands and forearms with soap and water before starting the surgical scrub. </a:t>
            </a:r>
          </a:p>
          <a:p>
            <a:endParaRPr lang="ka-GE" sz="3200" dirty="0">
              <a:ln w="12700">
                <a:solidFill>
                  <a:srgbClr val="002060"/>
                </a:solidFill>
                <a:prstDash val="solid"/>
              </a:ln>
              <a:solidFill>
                <a:srgbClr val="002060"/>
              </a:solidFill>
              <a:latin typeface="+mj-lt"/>
            </a:endParaRPr>
          </a:p>
          <a:p>
            <a:endParaRPr lang="en-US" sz="3200" dirty="0">
              <a:ln w="12700">
                <a:solidFill>
                  <a:srgbClr val="002060"/>
                </a:solidFill>
                <a:prstDash val="solid"/>
              </a:ln>
              <a:solidFill>
                <a:srgbClr val="002060"/>
              </a:solidFill>
              <a:latin typeface="+mj-lt"/>
            </a:endParaRPr>
          </a:p>
        </p:txBody>
      </p:sp>
      <p:sp>
        <p:nvSpPr>
          <p:cNvPr id="6" name="Rectangle 5"/>
          <p:cNvSpPr/>
          <p:nvPr/>
        </p:nvSpPr>
        <p:spPr>
          <a:xfrm>
            <a:off x="4412434" y="-30480"/>
            <a:ext cx="7779566" cy="1138773"/>
          </a:xfrm>
          <a:prstGeom prst="rect">
            <a:avLst/>
          </a:prstGeom>
        </p:spPr>
        <p:txBody>
          <a:bodyPr wrap="none">
            <a:spAutoFit/>
          </a:bodyPr>
          <a:lstStyle/>
          <a:p>
            <a:pPr algn="r"/>
            <a:r>
              <a:rPr lang="en-US" sz="4400" b="1" dirty="0">
                <a:ln w="12700">
                  <a:solidFill>
                    <a:srgbClr val="002060"/>
                  </a:solidFill>
                  <a:prstDash val="solid"/>
                </a:ln>
                <a:solidFill>
                  <a:srgbClr val="002060"/>
                </a:solidFill>
                <a:effectLst>
                  <a:outerShdw blurRad="38100" dist="38100" dir="2700000" algn="tl">
                    <a:srgbClr val="000000">
                      <a:alpha val="43137"/>
                    </a:srgbClr>
                  </a:outerShdw>
                </a:effectLst>
              </a:rPr>
              <a:t>Essential steps before scrubbing </a:t>
            </a:r>
          </a:p>
          <a:p>
            <a:pPr algn="r"/>
            <a:r>
              <a:rPr lang="en-US" sz="2400" b="1" dirty="0">
                <a:ln w="12700">
                  <a:solidFill>
                    <a:srgbClr val="002060"/>
                  </a:solidFill>
                  <a:prstDash val="solid"/>
                </a:ln>
                <a:solidFill>
                  <a:srgbClr val="002060"/>
                </a:solidFill>
                <a:effectLst>
                  <a:outerShdw blurRad="38100" dist="38100" dir="2700000" algn="tl">
                    <a:srgbClr val="000000">
                      <a:alpha val="43137"/>
                    </a:srgbClr>
                  </a:outerShdw>
                </a:effectLst>
              </a:rPr>
              <a:t>(continued…)</a:t>
            </a:r>
            <a:endParaRPr lang="en-US" sz="4400" b="1" dirty="0">
              <a:ln w="12700">
                <a:solidFill>
                  <a:srgbClr val="002060"/>
                </a:solidFill>
                <a:prstDash val="solid"/>
              </a:ln>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2"/>
          <a:srcRect l="4043" t="16750" r="16887" b="11780"/>
          <a:stretch/>
        </p:blipFill>
        <p:spPr>
          <a:xfrm>
            <a:off x="3174990" y="1783148"/>
            <a:ext cx="5333999" cy="2710678"/>
          </a:xfrm>
          <a:prstGeom prst="rect">
            <a:avLst/>
          </a:prstGeom>
        </p:spPr>
      </p:pic>
    </p:spTree>
    <p:extLst>
      <p:ext uri="{BB962C8B-B14F-4D97-AF65-F5344CB8AC3E}">
        <p14:creationId xmlns:p14="http://schemas.microsoft.com/office/powerpoint/2010/main" val="2642251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agenda</a:t>
            </a:r>
          </a:p>
        </p:txBody>
      </p:sp>
      <p:sp>
        <p:nvSpPr>
          <p:cNvPr id="4" name="Slide Number Placeholder 3"/>
          <p:cNvSpPr>
            <a:spLocks noGrp="1"/>
          </p:cNvSpPr>
          <p:nvPr>
            <p:ph type="sldNum" sz="quarter" idx="12"/>
          </p:nvPr>
        </p:nvSpPr>
        <p:spPr/>
        <p:txBody>
          <a:bodyPr/>
          <a:lstStyle/>
          <a:p>
            <a:fld id="{989FA253-AC87-4DCC-BA9C-9B3166E260FF}" type="slidenum">
              <a:rPr lang="en-US" smtClean="0"/>
              <a:t>2</a:t>
            </a:fld>
            <a:endParaRPr lang="en-US"/>
          </a:p>
        </p:txBody>
      </p:sp>
      <p:sp>
        <p:nvSpPr>
          <p:cNvPr id="5" name="TextBox 4"/>
          <p:cNvSpPr txBox="1"/>
          <p:nvPr/>
        </p:nvSpPr>
        <p:spPr>
          <a:xfrm>
            <a:off x="767069" y="792480"/>
            <a:ext cx="7741920" cy="3785652"/>
          </a:xfrm>
          <a:prstGeom prst="rect">
            <a:avLst/>
          </a:prstGeom>
          <a:noFill/>
        </p:spPr>
        <p:txBody>
          <a:bodyPr wrap="square" rtlCol="0">
            <a:spAutoFit/>
          </a:bodyPr>
          <a:lstStyle/>
          <a:p>
            <a:pPr marL="857250" indent="-857250">
              <a:buFont typeface="Arial" panose="020B0604020202020204" pitchFamily="34" charset="0"/>
              <a:buChar char="•"/>
            </a:pPr>
            <a:r>
              <a:rPr lang="en-US" sz="6000" b="1" dirty="0">
                <a:ln w="12700">
                  <a:solidFill>
                    <a:srgbClr val="002060"/>
                  </a:solidFill>
                  <a:prstDash val="solid"/>
                </a:ln>
                <a:solidFill>
                  <a:srgbClr val="CC9900"/>
                </a:solidFill>
                <a:latin typeface="+mj-lt"/>
                <a:ea typeface="+mj-ea"/>
                <a:cs typeface="+mj-cs"/>
              </a:rPr>
              <a:t>Surgical attire</a:t>
            </a:r>
          </a:p>
          <a:p>
            <a:pPr marL="857250" indent="-857250">
              <a:buFont typeface="Arial" panose="020B0604020202020204" pitchFamily="34" charset="0"/>
              <a:buChar char="•"/>
            </a:pPr>
            <a:r>
              <a:rPr lang="en-US" sz="6000" b="1" dirty="0">
                <a:ln w="12700">
                  <a:solidFill>
                    <a:srgbClr val="002060"/>
                  </a:solidFill>
                  <a:prstDash val="solid"/>
                </a:ln>
                <a:solidFill>
                  <a:srgbClr val="CC9900"/>
                </a:solidFill>
                <a:latin typeface="+mj-lt"/>
                <a:ea typeface="+mj-ea"/>
                <a:cs typeface="+mj-cs"/>
              </a:rPr>
              <a:t>Sterile fields</a:t>
            </a:r>
          </a:p>
          <a:p>
            <a:pPr marL="857250" indent="-857250">
              <a:buFont typeface="Arial" panose="020B0604020202020204" pitchFamily="34" charset="0"/>
              <a:buChar char="•"/>
            </a:pPr>
            <a:r>
              <a:rPr lang="en-US" sz="6000" b="1" dirty="0">
                <a:ln w="12700">
                  <a:solidFill>
                    <a:srgbClr val="002060"/>
                  </a:solidFill>
                  <a:prstDash val="solid"/>
                </a:ln>
                <a:solidFill>
                  <a:srgbClr val="CC9900"/>
                </a:solidFill>
                <a:latin typeface="+mj-lt"/>
                <a:ea typeface="+mj-ea"/>
                <a:cs typeface="+mj-cs"/>
              </a:rPr>
              <a:t>Surgical hand hygiene</a:t>
            </a:r>
          </a:p>
          <a:p>
            <a:pPr marL="857250" indent="-857250">
              <a:buFont typeface="Arial" panose="020B0604020202020204" pitchFamily="34" charset="0"/>
              <a:buChar char="•"/>
            </a:pPr>
            <a:r>
              <a:rPr lang="en-US" sz="6000" b="1" dirty="0">
                <a:ln w="12700">
                  <a:solidFill>
                    <a:srgbClr val="002060"/>
                  </a:solidFill>
                  <a:prstDash val="solid"/>
                </a:ln>
                <a:solidFill>
                  <a:srgbClr val="CC9900"/>
                </a:solidFill>
                <a:latin typeface="+mj-lt"/>
                <a:ea typeface="+mj-ea"/>
                <a:cs typeface="+mj-cs"/>
              </a:rPr>
              <a:t>Gowning &amp; Gloving</a:t>
            </a:r>
          </a:p>
        </p:txBody>
      </p:sp>
    </p:spTree>
    <p:extLst>
      <p:ext uri="{BB962C8B-B14F-4D97-AF65-F5344CB8AC3E}">
        <p14:creationId xmlns:p14="http://schemas.microsoft.com/office/powerpoint/2010/main" val="2716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hand hygiene</a:t>
            </a:r>
          </a:p>
        </p:txBody>
      </p:sp>
      <p:sp>
        <p:nvSpPr>
          <p:cNvPr id="4" name="Slide Number Placeholder 3"/>
          <p:cNvSpPr>
            <a:spLocks noGrp="1"/>
          </p:cNvSpPr>
          <p:nvPr>
            <p:ph type="sldNum" sz="quarter" idx="12"/>
          </p:nvPr>
        </p:nvSpPr>
        <p:spPr/>
        <p:txBody>
          <a:bodyPr/>
          <a:lstStyle/>
          <a:p>
            <a:fld id="{989FA253-AC87-4DCC-BA9C-9B3166E260FF}" type="slidenum">
              <a:rPr lang="en-US" smtClean="0"/>
              <a:t>20</a:t>
            </a:fld>
            <a:endParaRPr lang="en-US"/>
          </a:p>
        </p:txBody>
      </p:sp>
      <p:sp>
        <p:nvSpPr>
          <p:cNvPr id="6" name="TextBox 5"/>
          <p:cNvSpPr txBox="1"/>
          <p:nvPr/>
        </p:nvSpPr>
        <p:spPr>
          <a:xfrm>
            <a:off x="175608" y="3531177"/>
            <a:ext cx="5003798" cy="2677656"/>
          </a:xfrm>
          <a:prstGeom prst="rect">
            <a:avLst/>
          </a:prstGeom>
          <a:noFill/>
        </p:spPr>
        <p:txBody>
          <a:bodyPr wrap="square" rtlCol="0">
            <a:spAutoFit/>
          </a:bodyPr>
          <a:lstStyle/>
          <a:p>
            <a:pPr algn="ctr"/>
            <a:r>
              <a:rPr lang="en-US" sz="4400" b="1" dirty="0">
                <a:ln w="12700">
                  <a:solidFill>
                    <a:srgbClr val="002060"/>
                  </a:solidFill>
                  <a:prstDash val="solid"/>
                </a:ln>
                <a:solidFill>
                  <a:srgbClr val="002060"/>
                </a:solidFill>
                <a:latin typeface="+mj-lt"/>
                <a:ea typeface="+mj-ea"/>
                <a:cs typeface="+mj-cs"/>
              </a:rPr>
              <a:t>Traditional method (water-based)</a:t>
            </a:r>
            <a:br>
              <a:rPr lang="en-US" sz="4000" b="1" dirty="0">
                <a:ln w="12700">
                  <a:solidFill>
                    <a:srgbClr val="002060"/>
                  </a:solidFill>
                  <a:prstDash val="solid"/>
                </a:ln>
                <a:solidFill>
                  <a:srgbClr val="002060"/>
                </a:solidFill>
                <a:latin typeface="+mj-lt"/>
                <a:ea typeface="+mj-ea"/>
                <a:cs typeface="+mj-cs"/>
              </a:rPr>
            </a:br>
            <a:br>
              <a:rPr lang="en-US" sz="4000" b="1" dirty="0">
                <a:ln w="12700">
                  <a:solidFill>
                    <a:srgbClr val="002060"/>
                  </a:solidFill>
                  <a:prstDash val="solid"/>
                </a:ln>
                <a:solidFill>
                  <a:srgbClr val="002060"/>
                </a:solidFill>
                <a:latin typeface="+mj-lt"/>
                <a:ea typeface="+mj-ea"/>
                <a:cs typeface="+mj-cs"/>
              </a:rPr>
            </a:br>
            <a:endParaRPr lang="en-US" sz="4000" b="1" dirty="0">
              <a:ln w="12700">
                <a:solidFill>
                  <a:srgbClr val="002060"/>
                </a:solidFill>
                <a:prstDash val="solid"/>
              </a:ln>
              <a:solidFill>
                <a:srgbClr val="002060"/>
              </a:solidFill>
              <a:latin typeface="+mj-lt"/>
              <a:ea typeface="+mj-ea"/>
              <a:cs typeface="+mj-cs"/>
            </a:endParaRPr>
          </a:p>
        </p:txBody>
      </p:sp>
      <p:sp>
        <p:nvSpPr>
          <p:cNvPr id="7" name="Rectangle 6"/>
          <p:cNvSpPr/>
          <p:nvPr/>
        </p:nvSpPr>
        <p:spPr>
          <a:xfrm>
            <a:off x="6479308" y="3531177"/>
            <a:ext cx="5582619" cy="1446550"/>
          </a:xfrm>
          <a:prstGeom prst="rect">
            <a:avLst/>
          </a:prstGeom>
        </p:spPr>
        <p:txBody>
          <a:bodyPr wrap="none">
            <a:spAutoFit/>
          </a:bodyPr>
          <a:lstStyle/>
          <a:p>
            <a:pPr algn="ctr"/>
            <a:r>
              <a:rPr lang="en-US" sz="4400" b="1" dirty="0">
                <a:ln w="12700">
                  <a:solidFill>
                    <a:srgbClr val="002060"/>
                  </a:solidFill>
                  <a:prstDash val="solid"/>
                </a:ln>
                <a:solidFill>
                  <a:srgbClr val="002060"/>
                </a:solidFill>
                <a:latin typeface="+mj-lt"/>
                <a:ea typeface="+mj-ea"/>
                <a:cs typeface="+mj-cs"/>
              </a:rPr>
              <a:t>Non-traditional method </a:t>
            </a:r>
          </a:p>
          <a:p>
            <a:pPr algn="ctr"/>
            <a:r>
              <a:rPr lang="en-US" sz="4400" b="1" dirty="0">
                <a:ln w="12700">
                  <a:solidFill>
                    <a:srgbClr val="002060"/>
                  </a:solidFill>
                  <a:prstDash val="solid"/>
                </a:ln>
                <a:solidFill>
                  <a:srgbClr val="002060"/>
                </a:solidFill>
                <a:latin typeface="+mj-lt"/>
                <a:ea typeface="+mj-ea"/>
                <a:cs typeface="+mj-cs"/>
              </a:rPr>
              <a:t>(alcohol based)</a:t>
            </a:r>
          </a:p>
        </p:txBody>
      </p:sp>
      <p:sp>
        <p:nvSpPr>
          <p:cNvPr id="10" name="TextBox 9"/>
          <p:cNvSpPr txBox="1"/>
          <p:nvPr/>
        </p:nvSpPr>
        <p:spPr>
          <a:xfrm>
            <a:off x="1097280" y="123815"/>
            <a:ext cx="10552113" cy="1107996"/>
          </a:xfrm>
          <a:prstGeom prst="rect">
            <a:avLst/>
          </a:prstGeom>
          <a:noFill/>
        </p:spPr>
        <p:txBody>
          <a:bodyPr wrap="square" rtlCol="0">
            <a:spAutoFit/>
          </a:bodyPr>
          <a:lstStyle/>
          <a:p>
            <a:pPr algn="ctr"/>
            <a:r>
              <a:rPr lang="en-US" sz="6600" b="1" dirty="0">
                <a:ln w="12700">
                  <a:solidFill>
                    <a:srgbClr val="002060"/>
                  </a:solidFill>
                  <a:prstDash val="solid"/>
                </a:ln>
                <a:solidFill>
                  <a:srgbClr val="CC9900"/>
                </a:solidFill>
                <a:effectLst>
                  <a:outerShdw blurRad="38100" dist="38100" dir="2700000" algn="tl">
                    <a:srgbClr val="000000">
                      <a:alpha val="43137"/>
                    </a:srgbClr>
                  </a:outerShdw>
                </a:effectLst>
              </a:rPr>
              <a:t>Surgical Scrubbing Protocols</a:t>
            </a:r>
          </a:p>
        </p:txBody>
      </p:sp>
      <p:sp>
        <p:nvSpPr>
          <p:cNvPr id="14" name="Arrow: Down 13"/>
          <p:cNvSpPr/>
          <p:nvPr/>
        </p:nvSpPr>
        <p:spPr>
          <a:xfrm rot="2797589">
            <a:off x="3237311" y="1106557"/>
            <a:ext cx="897749" cy="280152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p:cNvSpPr/>
          <p:nvPr/>
        </p:nvSpPr>
        <p:spPr>
          <a:xfrm rot="19054512">
            <a:off x="7870896" y="1144912"/>
            <a:ext cx="897749" cy="280152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864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21</a:t>
            </a:fld>
            <a:endParaRPr lang="en-US"/>
          </a:p>
        </p:txBody>
      </p:sp>
      <p:sp>
        <p:nvSpPr>
          <p:cNvPr id="5" name="Rectangle 4"/>
          <p:cNvSpPr/>
          <p:nvPr/>
        </p:nvSpPr>
        <p:spPr>
          <a:xfrm>
            <a:off x="0" y="185718"/>
            <a:ext cx="10788333" cy="923330"/>
          </a:xfrm>
          <a:prstGeom prst="rect">
            <a:avLst/>
          </a:prstGeom>
        </p:spPr>
        <p:txBody>
          <a:bodyPr wrap="square">
            <a:spAutoFit/>
          </a:bodyPr>
          <a:lstStyle/>
          <a:p>
            <a:r>
              <a:rPr lang="en-US" sz="5400" b="1" i="1" dirty="0">
                <a:ln w="12700">
                  <a:solidFill>
                    <a:srgbClr val="002060"/>
                  </a:solidFill>
                  <a:prstDash val="solid"/>
                </a:ln>
                <a:solidFill>
                  <a:srgbClr val="CC9900"/>
                </a:solidFill>
                <a:effectLst>
                  <a:outerShdw blurRad="38100" dist="38100" dir="2700000" algn="tl">
                    <a:srgbClr val="000000">
                      <a:alpha val="43137"/>
                    </a:srgbClr>
                  </a:outerShdw>
                </a:effectLst>
              </a:rPr>
              <a:t>Traditional method (water-based)</a:t>
            </a:r>
          </a:p>
        </p:txBody>
      </p:sp>
      <p:sp>
        <p:nvSpPr>
          <p:cNvPr id="17" name="TextBox 16"/>
          <p:cNvSpPr txBox="1"/>
          <p:nvPr/>
        </p:nvSpPr>
        <p:spPr>
          <a:xfrm>
            <a:off x="0" y="2712981"/>
            <a:ext cx="3686185" cy="2246769"/>
          </a:xfrm>
          <a:prstGeom prst="rect">
            <a:avLst/>
          </a:prstGeom>
          <a:noFill/>
        </p:spPr>
        <p:txBody>
          <a:bodyPr wrap="square" rtlCol="0">
            <a:spAutoFit/>
          </a:bodyPr>
          <a:lstStyle/>
          <a:p>
            <a:pPr marL="514350" indent="-514350" algn="ctr">
              <a:buFont typeface="+mj-lt"/>
              <a:buAutoNum type="arabicPeriod"/>
            </a:pPr>
            <a:r>
              <a:rPr lang="en-US" sz="2800" b="1" dirty="0">
                <a:ln w="12700">
                  <a:solidFill>
                    <a:srgbClr val="002060"/>
                  </a:solidFill>
                  <a:prstDash val="solid"/>
                </a:ln>
                <a:solidFill>
                  <a:srgbClr val="002060"/>
                </a:solidFill>
                <a:latin typeface="+mj-lt"/>
                <a:ea typeface="+mj-ea"/>
                <a:cs typeface="+mj-cs"/>
              </a:rPr>
              <a:t>Surgical scrub brush technique</a:t>
            </a:r>
          </a:p>
          <a:p>
            <a:pPr marL="514350" indent="-514350" algn="ctr">
              <a:buFont typeface="+mj-lt"/>
              <a:buAutoNum type="arabicPeriod"/>
            </a:pPr>
            <a:endParaRPr lang="en-US" sz="2800" b="1" dirty="0">
              <a:ln w="12700">
                <a:solidFill>
                  <a:srgbClr val="002060"/>
                </a:solidFill>
                <a:prstDash val="solid"/>
              </a:ln>
              <a:solidFill>
                <a:srgbClr val="002060"/>
              </a:solidFill>
              <a:latin typeface="+mj-lt"/>
              <a:ea typeface="+mj-ea"/>
              <a:cs typeface="+mj-cs"/>
            </a:endParaRPr>
          </a:p>
          <a:p>
            <a:pPr marL="514350" indent="-514350" algn="ctr">
              <a:buFont typeface="+mj-lt"/>
              <a:buAutoNum type="arabicPeriod"/>
            </a:pPr>
            <a:r>
              <a:rPr lang="en-US" sz="2800" b="1" dirty="0">
                <a:ln w="12700">
                  <a:solidFill>
                    <a:srgbClr val="002060"/>
                  </a:solidFill>
                  <a:prstDash val="solid"/>
                </a:ln>
                <a:solidFill>
                  <a:srgbClr val="002060"/>
                </a:solidFill>
                <a:latin typeface="+mj-lt"/>
                <a:ea typeface="+mj-ea"/>
                <a:cs typeface="+mj-cs"/>
              </a:rPr>
              <a:t>Brushless surgical scrub technique</a:t>
            </a: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8535" t="12143" r="16076" b="14131"/>
          <a:stretch/>
        </p:blipFill>
        <p:spPr>
          <a:xfrm>
            <a:off x="9088929" y="1343705"/>
            <a:ext cx="2995927" cy="2929840"/>
          </a:xfrm>
          <a:prstGeom prst="rect">
            <a:avLst/>
          </a:prstGeom>
        </p:spPr>
      </p:pic>
      <p:pic>
        <p:nvPicPr>
          <p:cNvPr id="20" name="Picture 19"/>
          <p:cNvPicPr>
            <a:picLocks noChangeAspect="1"/>
          </p:cNvPicPr>
          <p:nvPr/>
        </p:nvPicPr>
        <p:blipFill>
          <a:blip r:embed="rId3"/>
          <a:stretch>
            <a:fillRect/>
          </a:stretch>
        </p:blipFill>
        <p:spPr>
          <a:xfrm>
            <a:off x="9877470" y="4331635"/>
            <a:ext cx="2198671" cy="1979770"/>
          </a:xfrm>
          <a:prstGeom prst="rect">
            <a:avLst/>
          </a:prstGeom>
        </p:spPr>
      </p:pic>
      <p:pic>
        <p:nvPicPr>
          <p:cNvPr id="21" name="Picture 9" descr="445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810" y="1343705"/>
            <a:ext cx="4936686" cy="464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704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22</a:t>
            </a:fld>
            <a:endParaRPr lang="en-US"/>
          </a:p>
        </p:txBody>
      </p:sp>
      <p:pic>
        <p:nvPicPr>
          <p:cNvPr id="6" name="Picture 5"/>
          <p:cNvPicPr>
            <a:picLocks noChangeAspect="1"/>
          </p:cNvPicPr>
          <p:nvPr/>
        </p:nvPicPr>
        <p:blipFill>
          <a:blip r:embed="rId2"/>
          <a:stretch>
            <a:fillRect/>
          </a:stretch>
        </p:blipFill>
        <p:spPr>
          <a:xfrm>
            <a:off x="7027226" y="213573"/>
            <a:ext cx="4738053" cy="262605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8468"/>
          <a:stretch/>
        </p:blipFill>
        <p:spPr>
          <a:xfrm>
            <a:off x="7039182" y="2863993"/>
            <a:ext cx="4738053" cy="3223694"/>
          </a:xfrm>
          <a:prstGeom prst="rect">
            <a:avLst/>
          </a:prstGeom>
        </p:spPr>
      </p:pic>
      <p:sp>
        <p:nvSpPr>
          <p:cNvPr id="9" name="TextBox 8"/>
          <p:cNvSpPr txBox="1"/>
          <p:nvPr/>
        </p:nvSpPr>
        <p:spPr>
          <a:xfrm>
            <a:off x="47414" y="746760"/>
            <a:ext cx="3931919" cy="4508840"/>
          </a:xfrm>
          <a:prstGeom prst="rect">
            <a:avLst/>
          </a:prstGeom>
          <a:noFill/>
        </p:spPr>
        <p:txBody>
          <a:bodyPr wrap="square" rtlCol="0">
            <a:spAutoFit/>
          </a:bodyPr>
          <a:lstStyle/>
          <a:p>
            <a:pPr algn="ctr"/>
            <a:r>
              <a:rPr lang="en-US" sz="6000" b="1" dirty="0">
                <a:ln w="12700">
                  <a:solidFill>
                    <a:srgbClr val="002060"/>
                  </a:solidFill>
                  <a:prstDash val="solid"/>
                </a:ln>
                <a:solidFill>
                  <a:srgbClr val="002060"/>
                </a:solidFill>
                <a:latin typeface="+mj-lt"/>
                <a:ea typeface="+mj-ea"/>
                <a:cs typeface="+mj-cs"/>
              </a:rPr>
              <a:t>Surgical scrub brush that we will use </a:t>
            </a:r>
          </a:p>
          <a:p>
            <a:pPr algn="ctr"/>
            <a:r>
              <a:rPr lang="en-US" sz="2400" b="1" dirty="0">
                <a:ln w="12700">
                  <a:solidFill>
                    <a:srgbClr val="002060"/>
                  </a:solidFill>
                  <a:prstDash val="solid"/>
                </a:ln>
                <a:solidFill>
                  <a:srgbClr val="002060"/>
                </a:solidFill>
                <a:latin typeface="+mj-lt"/>
                <a:ea typeface="+mj-ea"/>
                <a:cs typeface="+mj-cs"/>
              </a:rPr>
              <a:t>(only for fingers, nails and cuticles)</a:t>
            </a:r>
            <a:endParaRPr lang="en-US" sz="6000" b="1" dirty="0">
              <a:ln w="12700">
                <a:solidFill>
                  <a:srgbClr val="002060"/>
                </a:solidFill>
                <a:prstDash val="solid"/>
              </a:ln>
              <a:solidFill>
                <a:srgbClr val="002060"/>
              </a:solidFill>
              <a:latin typeface="+mj-lt"/>
              <a:ea typeface="+mj-ea"/>
              <a:cs typeface="+mj-cs"/>
            </a:endParaRPr>
          </a:p>
        </p:txBody>
      </p:sp>
      <p:sp>
        <p:nvSpPr>
          <p:cNvPr id="11" name="Arrow: Right 10"/>
          <p:cNvSpPr/>
          <p:nvPr/>
        </p:nvSpPr>
        <p:spPr>
          <a:xfrm>
            <a:off x="3979334" y="2129490"/>
            <a:ext cx="2756745" cy="1743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086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23</a:t>
            </a:fld>
            <a:endParaRPr lang="en-US"/>
          </a:p>
        </p:txBody>
      </p:sp>
      <p:sp>
        <p:nvSpPr>
          <p:cNvPr id="5" name="Rectangle 4"/>
          <p:cNvSpPr/>
          <p:nvPr/>
        </p:nvSpPr>
        <p:spPr>
          <a:xfrm>
            <a:off x="0" y="399639"/>
            <a:ext cx="7542888" cy="5632311"/>
          </a:xfrm>
          <a:prstGeom prst="rect">
            <a:avLst/>
          </a:prstGeom>
        </p:spPr>
        <p:txBody>
          <a:bodyPr wrap="square">
            <a:spAutoFit/>
          </a:bodyPr>
          <a:lstStyle/>
          <a:p>
            <a:pPr marL="342900" indent="-342900">
              <a:buFont typeface="Arial" panose="020B0604020202020204" pitchFamily="34" charset="0"/>
              <a:buChar char="•"/>
            </a:pPr>
            <a:r>
              <a:rPr lang="en-US" sz="2400" dirty="0">
                <a:ln w="12700">
                  <a:solidFill>
                    <a:srgbClr val="002060"/>
                  </a:solidFill>
                  <a:prstDash val="solid"/>
                </a:ln>
                <a:solidFill>
                  <a:srgbClr val="002060"/>
                </a:solidFill>
              </a:rPr>
              <a:t>Use an approved scrub solution according to the manufacturer’s written instructions. </a:t>
            </a:r>
          </a:p>
          <a:p>
            <a:pPr marL="342900" indent="-342900">
              <a:buFont typeface="Arial" panose="020B0604020202020204" pitchFamily="34" charset="0"/>
              <a:buChar char="•"/>
            </a:pPr>
            <a:endParaRPr lang="en-US" sz="2400" dirty="0">
              <a:ln w="12700">
                <a:solidFill>
                  <a:srgbClr val="002060"/>
                </a:solidFill>
                <a:prstDash val="solid"/>
              </a:ln>
              <a:solidFill>
                <a:srgbClr val="002060"/>
              </a:solidFill>
            </a:endParaRPr>
          </a:p>
          <a:p>
            <a:pPr marL="342900" indent="-342900">
              <a:buFont typeface="Arial" panose="020B0604020202020204" pitchFamily="34" charset="0"/>
              <a:buChar char="•"/>
            </a:pPr>
            <a:r>
              <a:rPr lang="en-US" sz="2400" dirty="0">
                <a:ln w="12700">
                  <a:solidFill>
                    <a:srgbClr val="002060"/>
                  </a:solidFill>
                  <a:prstDash val="solid"/>
                </a:ln>
                <a:solidFill>
                  <a:srgbClr val="002060"/>
                </a:solidFill>
              </a:rPr>
              <a:t>Open surgical scrub brush  and put it at accessible location</a:t>
            </a:r>
          </a:p>
          <a:p>
            <a:pPr marL="342900" indent="-342900">
              <a:buFont typeface="Arial" panose="020B0604020202020204" pitchFamily="34" charset="0"/>
              <a:buChar char="•"/>
            </a:pPr>
            <a:endParaRPr lang="en-US" sz="2400" dirty="0">
              <a:ln w="12700">
                <a:solidFill>
                  <a:srgbClr val="002060"/>
                </a:solidFill>
                <a:prstDash val="solid"/>
              </a:ln>
              <a:solidFill>
                <a:srgbClr val="002060"/>
              </a:solidFill>
            </a:endParaRPr>
          </a:p>
          <a:p>
            <a:pPr marL="342900" indent="-342900">
              <a:buFont typeface="Arial" panose="020B0604020202020204" pitchFamily="34" charset="0"/>
              <a:buChar char="•"/>
            </a:pPr>
            <a:r>
              <a:rPr lang="en-US" sz="2400" dirty="0">
                <a:ln w="12700">
                  <a:solidFill>
                    <a:srgbClr val="002060"/>
                  </a:solidFill>
                  <a:prstDash val="solid"/>
                </a:ln>
                <a:solidFill>
                  <a:srgbClr val="002060"/>
                </a:solidFill>
              </a:rPr>
              <a:t>Before using surgical scrub brush Perform basic hand wash</a:t>
            </a:r>
          </a:p>
          <a:p>
            <a:pPr marL="342900" indent="-342900">
              <a:buFont typeface="Arial" panose="020B0604020202020204" pitchFamily="34" charset="0"/>
              <a:buChar char="•"/>
            </a:pPr>
            <a:endParaRPr lang="en-US" sz="2400" dirty="0">
              <a:ln w="12700">
                <a:solidFill>
                  <a:srgbClr val="002060"/>
                </a:solidFill>
                <a:prstDash val="solid"/>
              </a:ln>
              <a:solidFill>
                <a:srgbClr val="002060"/>
              </a:solidFill>
            </a:endParaRPr>
          </a:p>
          <a:p>
            <a:pPr marL="342900" indent="-342900">
              <a:buFont typeface="Arial" panose="020B0604020202020204" pitchFamily="34" charset="0"/>
              <a:buChar char="•"/>
            </a:pPr>
            <a:r>
              <a:rPr lang="en-US" sz="2400" dirty="0">
                <a:ln w="12700">
                  <a:solidFill>
                    <a:srgbClr val="002060"/>
                  </a:solidFill>
                  <a:prstDash val="solid"/>
                </a:ln>
                <a:solidFill>
                  <a:srgbClr val="002060"/>
                </a:solidFill>
              </a:rPr>
              <a:t>Clean under the nail (subungual areas) of both hands under running water using a disposable nail cleaner. </a:t>
            </a:r>
            <a:br>
              <a:rPr lang="en-US" sz="2400" dirty="0">
                <a:ln w="12700">
                  <a:solidFill>
                    <a:srgbClr val="002060"/>
                  </a:solidFill>
                  <a:prstDash val="solid"/>
                </a:ln>
                <a:solidFill>
                  <a:srgbClr val="002060"/>
                </a:solidFill>
              </a:rPr>
            </a:br>
            <a:endParaRPr lang="en-US" sz="2400" dirty="0">
              <a:ln w="12700">
                <a:solidFill>
                  <a:srgbClr val="002060"/>
                </a:solidFill>
                <a:prstDash val="solid"/>
              </a:ln>
              <a:solidFill>
                <a:srgbClr val="002060"/>
              </a:solidFill>
            </a:endParaRPr>
          </a:p>
          <a:p>
            <a:pPr marL="342900" indent="-342900">
              <a:buFont typeface="Arial" panose="020B0604020202020204" pitchFamily="34" charset="0"/>
              <a:buChar char="•"/>
            </a:pPr>
            <a:r>
              <a:rPr lang="en-US" sz="2400" dirty="0">
                <a:ln w="12700">
                  <a:solidFill>
                    <a:srgbClr val="002060"/>
                  </a:solidFill>
                  <a:prstDash val="solid"/>
                </a:ln>
                <a:solidFill>
                  <a:srgbClr val="002060"/>
                </a:solidFill>
              </a:rPr>
              <a:t>Rinse hands and forearms under running water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487" y="85773"/>
            <a:ext cx="3681313" cy="1726228"/>
          </a:xfrm>
          <a:prstGeom prst="rect">
            <a:avLst/>
          </a:prstGeom>
        </p:spPr>
      </p:pic>
      <p:pic>
        <p:nvPicPr>
          <p:cNvPr id="12" name="Picture 11"/>
          <p:cNvPicPr>
            <a:picLocks noChangeAspect="1"/>
          </p:cNvPicPr>
          <p:nvPr/>
        </p:nvPicPr>
        <p:blipFill>
          <a:blip r:embed="rId3"/>
          <a:stretch>
            <a:fillRect/>
          </a:stretch>
        </p:blipFill>
        <p:spPr>
          <a:xfrm>
            <a:off x="7672487" y="4085283"/>
            <a:ext cx="3261697" cy="2160584"/>
          </a:xfrm>
          <a:prstGeom prst="rect">
            <a:avLst/>
          </a:prstGeom>
        </p:spPr>
      </p:pic>
      <p:pic>
        <p:nvPicPr>
          <p:cNvPr id="13" name="Picture 12"/>
          <p:cNvPicPr>
            <a:picLocks noChangeAspect="1"/>
          </p:cNvPicPr>
          <p:nvPr/>
        </p:nvPicPr>
        <p:blipFill>
          <a:blip r:embed="rId4"/>
          <a:stretch>
            <a:fillRect/>
          </a:stretch>
        </p:blipFill>
        <p:spPr>
          <a:xfrm>
            <a:off x="7672487" y="1929644"/>
            <a:ext cx="3412800" cy="2048680"/>
          </a:xfrm>
          <a:prstGeom prst="rect">
            <a:avLst/>
          </a:prstGeom>
        </p:spPr>
      </p:pic>
      <p:sp>
        <p:nvSpPr>
          <p:cNvPr id="14" name="Rectangle 13"/>
          <p:cNvSpPr/>
          <p:nvPr/>
        </p:nvSpPr>
        <p:spPr>
          <a:xfrm>
            <a:off x="0" y="-25912"/>
            <a:ext cx="2713948" cy="338554"/>
          </a:xfrm>
          <a:prstGeom prst="rect">
            <a:avLst/>
          </a:prstGeom>
        </p:spPr>
        <p:txBody>
          <a:bodyPr wrap="none">
            <a:spAutoFit/>
          </a:bodyPr>
          <a:lstStyle/>
          <a:p>
            <a:r>
              <a:rPr lang="en-US" sz="1600" i="1" dirty="0">
                <a:ln w="12700">
                  <a:solidFill>
                    <a:srgbClr val="002060"/>
                  </a:solidFill>
                  <a:prstDash val="solid"/>
                </a:ln>
                <a:solidFill>
                  <a:srgbClr val="002060"/>
                </a:solidFill>
              </a:rPr>
              <a:t>Surgical scrub brush technique</a:t>
            </a:r>
          </a:p>
        </p:txBody>
      </p:sp>
    </p:spTree>
    <p:extLst>
      <p:ext uri="{BB962C8B-B14F-4D97-AF65-F5344CB8AC3E}">
        <p14:creationId xmlns:p14="http://schemas.microsoft.com/office/powerpoint/2010/main" val="3505140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24</a:t>
            </a:fld>
            <a:endParaRPr lang="en-US"/>
          </a:p>
        </p:txBody>
      </p:sp>
      <p:sp>
        <p:nvSpPr>
          <p:cNvPr id="7" name="TextBox 6"/>
          <p:cNvSpPr txBox="1"/>
          <p:nvPr/>
        </p:nvSpPr>
        <p:spPr>
          <a:xfrm>
            <a:off x="131127" y="0"/>
            <a:ext cx="11323320"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a:ln w="12700">
                  <a:solidFill>
                    <a:srgbClr val="002060"/>
                  </a:solidFill>
                  <a:prstDash val="solid"/>
                </a:ln>
                <a:solidFill>
                  <a:srgbClr val="002060"/>
                </a:solidFill>
              </a:rPr>
              <a:t>Apply the scrub solution to wet hands and forearms. </a:t>
            </a:r>
            <a:r>
              <a:rPr lang="en-US" sz="3200" u="sng" dirty="0">
                <a:ln w="12700">
                  <a:solidFill>
                    <a:srgbClr val="002060"/>
                  </a:solidFill>
                  <a:prstDash val="solid"/>
                </a:ln>
                <a:solidFill>
                  <a:srgbClr val="002060"/>
                </a:solidFill>
              </a:rPr>
              <a:t>Sponges</a:t>
            </a:r>
            <a:r>
              <a:rPr lang="en-US" sz="3200" dirty="0">
                <a:ln w="12700">
                  <a:solidFill>
                    <a:srgbClr val="002060"/>
                  </a:solidFill>
                  <a:prstDash val="solid"/>
                </a:ln>
                <a:solidFill>
                  <a:srgbClr val="002060"/>
                </a:solidFill>
              </a:rPr>
              <a:t>, if used, must be soft and </a:t>
            </a:r>
            <a:r>
              <a:rPr lang="en-US" sz="3200" u="sng" dirty="0">
                <a:ln w="12700">
                  <a:solidFill>
                    <a:srgbClr val="002060"/>
                  </a:solidFill>
                  <a:prstDash val="solid"/>
                </a:ln>
                <a:solidFill>
                  <a:srgbClr val="002060"/>
                </a:solidFill>
              </a:rPr>
              <a:t>non-abrasive</a:t>
            </a:r>
            <a:r>
              <a:rPr lang="en-US" sz="3200" dirty="0">
                <a:ln w="12700">
                  <a:solidFill>
                    <a:srgbClr val="002060"/>
                  </a:solidFill>
                  <a:prstDash val="solid"/>
                </a:ln>
                <a:solidFill>
                  <a:srgbClr val="002060"/>
                </a:solidFill>
              </a:rPr>
              <a:t>. </a:t>
            </a:r>
          </a:p>
          <a:p>
            <a:endParaRPr lang="en-US" sz="3200" dirty="0">
              <a:ln w="12700">
                <a:solidFill>
                  <a:srgbClr val="002060"/>
                </a:solidFill>
                <a:prstDash val="solid"/>
              </a:ln>
              <a:solidFill>
                <a:srgbClr val="002060"/>
              </a:solidFill>
            </a:endParaRPr>
          </a:p>
          <a:p>
            <a:pPr marL="457200" indent="-457200">
              <a:buFont typeface="Arial" panose="020B0604020202020204" pitchFamily="34" charset="0"/>
              <a:buChar char="•"/>
            </a:pPr>
            <a:r>
              <a:rPr lang="en-US" sz="3200" dirty="0">
                <a:ln w="12700">
                  <a:solidFill>
                    <a:srgbClr val="002060"/>
                  </a:solidFill>
                  <a:prstDash val="solid"/>
                </a:ln>
                <a:solidFill>
                  <a:srgbClr val="002060"/>
                </a:solidFill>
              </a:rPr>
              <a:t>For each hand visualize each finger, thumb, hand and arm as having four sides. </a:t>
            </a:r>
            <a:r>
              <a:rPr lang="en-US" sz="3200" u="sng" dirty="0">
                <a:ln w="12700">
                  <a:solidFill>
                    <a:srgbClr val="002060"/>
                  </a:solidFill>
                  <a:prstDash val="solid"/>
                </a:ln>
                <a:solidFill>
                  <a:srgbClr val="002060"/>
                </a:solidFill>
              </a:rPr>
              <a:t>Wash all four sides effectively</a:t>
            </a:r>
            <a:r>
              <a:rPr lang="en-US" sz="3200" dirty="0">
                <a:ln w="12700">
                  <a:solidFill>
                    <a:srgbClr val="002060"/>
                  </a:solidFill>
                  <a:prstDash val="solid"/>
                </a:ln>
                <a:solidFill>
                  <a:srgbClr val="002060"/>
                </a:solidFill>
              </a:rPr>
              <a:t>, keeping the </a:t>
            </a:r>
            <a:r>
              <a:rPr lang="en-US" sz="3200" u="sng" dirty="0">
                <a:ln w="12700">
                  <a:solidFill>
                    <a:srgbClr val="002060"/>
                  </a:solidFill>
                  <a:prstDash val="solid"/>
                </a:ln>
                <a:solidFill>
                  <a:srgbClr val="002060"/>
                </a:solidFill>
              </a:rPr>
              <a:t>hands elevated</a:t>
            </a:r>
            <a:r>
              <a:rPr lang="en-US" sz="3200" dirty="0">
                <a:ln w="12700">
                  <a:solidFill>
                    <a:srgbClr val="002060"/>
                  </a:solidFill>
                  <a:prstDash val="solid"/>
                </a:ln>
                <a:solidFill>
                  <a:srgbClr val="002060"/>
                </a:solidFill>
              </a:rPr>
              <a:t>. </a:t>
            </a:r>
          </a:p>
          <a:p>
            <a:pPr marL="457200" indent="-457200">
              <a:buFont typeface="Arial" panose="020B0604020202020204" pitchFamily="34" charset="0"/>
              <a:buChar char="•"/>
            </a:pPr>
            <a:endParaRPr lang="en-US" sz="3200" dirty="0">
              <a:ln w="12700">
                <a:solidFill>
                  <a:srgbClr val="002060"/>
                </a:solidFill>
                <a:prstDash val="solid"/>
              </a:ln>
              <a:solidFill>
                <a:srgbClr val="002060"/>
              </a:solidFill>
            </a:endParaRPr>
          </a:p>
          <a:p>
            <a:pPr marL="457200" indent="-457200">
              <a:buFont typeface="Arial" panose="020B0604020202020204" pitchFamily="34" charset="0"/>
              <a:buChar char="•"/>
            </a:pPr>
            <a:r>
              <a:rPr lang="en-US" sz="3200" u="sng" dirty="0">
                <a:ln w="12700">
                  <a:solidFill>
                    <a:srgbClr val="002060"/>
                  </a:solidFill>
                  <a:prstDash val="solid"/>
                </a:ln>
                <a:solidFill>
                  <a:srgbClr val="002060"/>
                </a:solidFill>
              </a:rPr>
              <a:t>Avoid splashing </a:t>
            </a:r>
            <a:r>
              <a:rPr lang="en-US" sz="3200" dirty="0">
                <a:ln w="12700">
                  <a:solidFill>
                    <a:srgbClr val="002060"/>
                  </a:solidFill>
                  <a:prstDash val="solid"/>
                </a:ln>
                <a:solidFill>
                  <a:srgbClr val="002060"/>
                </a:solidFill>
              </a:rPr>
              <a:t>surgical attire.</a:t>
            </a:r>
          </a:p>
          <a:p>
            <a:r>
              <a:rPr lang="en-US" sz="3200" dirty="0">
                <a:ln w="12700">
                  <a:solidFill>
                    <a:srgbClr val="002060"/>
                  </a:solidFill>
                  <a:prstDash val="solid"/>
                </a:ln>
                <a:solidFill>
                  <a:srgbClr val="002060"/>
                </a:solidFill>
              </a:rPr>
              <a:t> </a:t>
            </a:r>
          </a:p>
          <a:p>
            <a:pPr marL="457200" indent="-457200">
              <a:buFont typeface="Arial" panose="020B0604020202020204" pitchFamily="34" charset="0"/>
              <a:buChar char="•"/>
            </a:pPr>
            <a:r>
              <a:rPr lang="en-US" sz="3200" dirty="0">
                <a:ln w="12700">
                  <a:solidFill>
                    <a:srgbClr val="002060"/>
                  </a:solidFill>
                  <a:prstDash val="solid"/>
                </a:ln>
                <a:solidFill>
                  <a:srgbClr val="002060"/>
                </a:solidFill>
              </a:rPr>
              <a:t>Discard sponge (if used) after use. </a:t>
            </a:r>
          </a:p>
          <a:p>
            <a:pPr marL="457200" indent="-457200">
              <a:buFont typeface="Arial" panose="020B0604020202020204" pitchFamily="34" charset="0"/>
              <a:buChar char="•"/>
            </a:pPr>
            <a:endParaRPr lang="en-US" sz="32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819" y="2837126"/>
            <a:ext cx="4483627" cy="3352245"/>
          </a:xfrm>
          <a:prstGeom prst="rect">
            <a:avLst/>
          </a:prstGeom>
        </p:spPr>
      </p:pic>
    </p:spTree>
    <p:extLst>
      <p:ext uri="{BB962C8B-B14F-4D97-AF65-F5344CB8AC3E}">
        <p14:creationId xmlns:p14="http://schemas.microsoft.com/office/powerpoint/2010/main" val="2414514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25</a:t>
            </a:fld>
            <a:endParaRPr lang="en-US"/>
          </a:p>
        </p:txBody>
      </p:sp>
      <p:sp>
        <p:nvSpPr>
          <p:cNvPr id="5" name="Rectangle 4"/>
          <p:cNvSpPr/>
          <p:nvPr/>
        </p:nvSpPr>
        <p:spPr>
          <a:xfrm>
            <a:off x="-1" y="221960"/>
            <a:ext cx="11647517" cy="3970318"/>
          </a:xfrm>
          <a:prstGeom prst="rect">
            <a:avLst/>
          </a:prstGeom>
        </p:spPr>
        <p:txBody>
          <a:bodyPr wrap="square">
            <a:spAutoFit/>
          </a:bodyPr>
          <a:lstStyle/>
          <a:p>
            <a:pPr marL="342900" indent="-342900">
              <a:buFont typeface="Arial" panose="020B0604020202020204" pitchFamily="34" charset="0"/>
              <a:buChar char="•"/>
            </a:pPr>
            <a:r>
              <a:rPr lang="en-US" sz="2800" b="1" u="sng" dirty="0">
                <a:ln w="12700">
                  <a:solidFill>
                    <a:srgbClr val="002060"/>
                  </a:solidFill>
                  <a:prstDash val="solid"/>
                </a:ln>
                <a:solidFill>
                  <a:srgbClr val="002060"/>
                </a:solidFill>
              </a:rPr>
              <a:t>Rinse hands and arms under running water in one direction from the fingertips to elbows </a:t>
            </a:r>
            <a:r>
              <a:rPr lang="en-US" sz="2800" dirty="0">
                <a:ln w="12700">
                  <a:solidFill>
                    <a:srgbClr val="002060"/>
                  </a:solidFill>
                  <a:prstDash val="solid"/>
                </a:ln>
                <a:solidFill>
                  <a:srgbClr val="002060"/>
                </a:solidFill>
              </a:rPr>
              <a:t>as often as needed to remove soap. Care must be taken to ensure fingers, hands and arms do not touch the faucet and the hands remain above the level of the elbows. If the water is controlled with hand control levers then the water must be turned off by a circulating assistant. </a:t>
            </a:r>
          </a:p>
          <a:p>
            <a:pPr marL="342900" indent="-342900">
              <a:buFont typeface="Arial" panose="020B0604020202020204" pitchFamily="34" charset="0"/>
              <a:buChar char="•"/>
            </a:pPr>
            <a:endParaRPr lang="en-US" sz="2800" dirty="0">
              <a:ln w="12700">
                <a:solidFill>
                  <a:srgbClr val="002060"/>
                </a:solidFill>
                <a:prstDash val="solid"/>
              </a:ln>
              <a:solidFill>
                <a:srgbClr val="002060"/>
              </a:solidFill>
            </a:endParaRPr>
          </a:p>
          <a:p>
            <a:pPr marL="342900" indent="-342900">
              <a:buFont typeface="Arial" panose="020B0604020202020204" pitchFamily="34" charset="0"/>
              <a:buChar char="•"/>
            </a:pPr>
            <a:endParaRPr lang="en-US" sz="2800" dirty="0">
              <a:ln w="12700">
                <a:solidFill>
                  <a:srgbClr val="002060"/>
                </a:solidFill>
                <a:prstDash val="solid"/>
              </a:ln>
              <a:solidFill>
                <a:srgbClr val="002060"/>
              </a:solidFill>
            </a:endParaRPr>
          </a:p>
          <a:p>
            <a:endParaRPr lang="en-US" sz="2800" dirty="0">
              <a:ln w="12700">
                <a:solidFill>
                  <a:srgbClr val="002060"/>
                </a:solidFill>
                <a:prstDash val="solid"/>
              </a:ln>
              <a:solidFill>
                <a:srgbClr val="002060"/>
              </a:solidFill>
            </a:endParaRPr>
          </a:p>
          <a:p>
            <a:pPr marL="342900" indent="-342900">
              <a:buFont typeface="Arial" panose="020B0604020202020204" pitchFamily="34" charset="0"/>
              <a:buChar char="•"/>
            </a:pPr>
            <a:endParaRPr lang="en-US" sz="2800" dirty="0">
              <a:ln w="12700">
                <a:solidFill>
                  <a:srgbClr val="002060"/>
                </a:solidFill>
                <a:prstDash val="solid"/>
              </a:ln>
              <a:solidFill>
                <a:srgbClr val="002060"/>
              </a:solidFill>
            </a:endParaRPr>
          </a:p>
        </p:txBody>
      </p:sp>
      <p:pic>
        <p:nvPicPr>
          <p:cNvPr id="6" name="Picture 5"/>
          <p:cNvPicPr>
            <a:picLocks noChangeAspect="1"/>
          </p:cNvPicPr>
          <p:nvPr/>
        </p:nvPicPr>
        <p:blipFill>
          <a:blip r:embed="rId3"/>
          <a:stretch>
            <a:fillRect/>
          </a:stretch>
        </p:blipFill>
        <p:spPr>
          <a:xfrm>
            <a:off x="2209328" y="2863569"/>
            <a:ext cx="4910350" cy="3257928"/>
          </a:xfrm>
          <a:prstGeom prst="rect">
            <a:avLst/>
          </a:prstGeom>
        </p:spPr>
      </p:pic>
      <p:pic>
        <p:nvPicPr>
          <p:cNvPr id="7" name="Picture 6"/>
          <p:cNvPicPr>
            <a:picLocks noChangeAspect="1"/>
          </p:cNvPicPr>
          <p:nvPr/>
        </p:nvPicPr>
        <p:blipFill>
          <a:blip r:embed="rId4"/>
          <a:stretch>
            <a:fillRect/>
          </a:stretch>
        </p:blipFill>
        <p:spPr>
          <a:xfrm>
            <a:off x="7212775" y="2863569"/>
            <a:ext cx="4910349" cy="325792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811" y="4040921"/>
            <a:ext cx="1211996" cy="147320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73" y="3974295"/>
            <a:ext cx="1211996" cy="1473202"/>
          </a:xfrm>
          <a:prstGeom prst="rect">
            <a:avLst/>
          </a:prstGeom>
        </p:spPr>
      </p:pic>
    </p:spTree>
    <p:extLst>
      <p:ext uri="{BB962C8B-B14F-4D97-AF65-F5344CB8AC3E}">
        <p14:creationId xmlns:p14="http://schemas.microsoft.com/office/powerpoint/2010/main" val="3356396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26</a:t>
            </a:fld>
            <a:endParaRPr lang="en-US"/>
          </a:p>
        </p:txBody>
      </p:sp>
      <p:sp>
        <p:nvSpPr>
          <p:cNvPr id="5" name="Rectangle 4"/>
          <p:cNvSpPr/>
          <p:nvPr/>
        </p:nvSpPr>
        <p:spPr>
          <a:xfrm>
            <a:off x="228600" y="186958"/>
            <a:ext cx="11963400" cy="3108543"/>
          </a:xfrm>
          <a:prstGeom prst="rect">
            <a:avLst/>
          </a:prstGeom>
        </p:spPr>
        <p:txBody>
          <a:bodyPr wrap="square">
            <a:spAutoFit/>
          </a:bodyPr>
          <a:lstStyle/>
          <a:p>
            <a:pPr marL="342900" indent="-342900">
              <a:buFont typeface="Arial" panose="020B0604020202020204" pitchFamily="34" charset="0"/>
              <a:buChar char="•"/>
            </a:pPr>
            <a:r>
              <a:rPr lang="en-US" sz="2800" dirty="0">
                <a:ln w="12700">
                  <a:solidFill>
                    <a:srgbClr val="002060"/>
                  </a:solidFill>
                  <a:prstDash val="solid"/>
                </a:ln>
                <a:solidFill>
                  <a:srgbClr val="002060"/>
                </a:solidFill>
              </a:rPr>
              <a:t>Ensure </a:t>
            </a:r>
            <a:r>
              <a:rPr lang="en-US" sz="2800" u="sng" dirty="0">
                <a:ln w="12700">
                  <a:solidFill>
                    <a:srgbClr val="002060"/>
                  </a:solidFill>
                  <a:prstDash val="solid"/>
                </a:ln>
                <a:solidFill>
                  <a:srgbClr val="002060"/>
                </a:solidFill>
              </a:rPr>
              <a:t>hands </a:t>
            </a:r>
            <a:r>
              <a:rPr lang="en-US" sz="2800" dirty="0">
                <a:ln w="12700">
                  <a:solidFill>
                    <a:srgbClr val="002060"/>
                  </a:solidFill>
                  <a:prstDash val="solid"/>
                </a:ln>
                <a:solidFill>
                  <a:srgbClr val="002060"/>
                </a:solidFill>
              </a:rPr>
              <a:t>are held </a:t>
            </a:r>
            <a:r>
              <a:rPr lang="en-US" sz="2800" u="sng" dirty="0">
                <a:ln w="12700">
                  <a:solidFill>
                    <a:srgbClr val="002060"/>
                  </a:solidFill>
                  <a:prstDash val="solid"/>
                </a:ln>
                <a:solidFill>
                  <a:srgbClr val="002060"/>
                </a:solidFill>
              </a:rPr>
              <a:t>away from the body </a:t>
            </a:r>
            <a:r>
              <a:rPr lang="en-US" sz="2800" dirty="0">
                <a:ln w="12700">
                  <a:solidFill>
                    <a:srgbClr val="002060"/>
                  </a:solidFill>
                  <a:prstDash val="solid"/>
                </a:ln>
                <a:solidFill>
                  <a:srgbClr val="002060"/>
                </a:solidFill>
              </a:rPr>
              <a:t>with hands and forearms held higher to prevent contamination by allowing </a:t>
            </a:r>
            <a:r>
              <a:rPr lang="en-US" sz="2800" u="sng" dirty="0">
                <a:ln w="12700">
                  <a:solidFill>
                    <a:srgbClr val="002060"/>
                  </a:solidFill>
                  <a:prstDash val="solid"/>
                </a:ln>
                <a:solidFill>
                  <a:srgbClr val="002060"/>
                </a:solidFill>
              </a:rPr>
              <a:t>the water to run from the clean to less clean area</a:t>
            </a:r>
            <a:r>
              <a:rPr lang="en-US" sz="2800" dirty="0">
                <a:ln w="12700">
                  <a:solidFill>
                    <a:srgbClr val="002060"/>
                  </a:solidFill>
                  <a:prstDash val="solid"/>
                </a:ln>
                <a:solidFill>
                  <a:srgbClr val="002060"/>
                </a:solidFill>
              </a:rPr>
              <a:t>. </a:t>
            </a:r>
            <a:r>
              <a:rPr lang="en-US" sz="2800" u="sng" dirty="0">
                <a:ln w="12700">
                  <a:solidFill>
                    <a:srgbClr val="002060"/>
                  </a:solidFill>
                  <a:prstDash val="solid"/>
                </a:ln>
                <a:solidFill>
                  <a:srgbClr val="002060"/>
                </a:solidFill>
              </a:rPr>
              <a:t>Keep the surgical attire dry </a:t>
            </a:r>
            <a:r>
              <a:rPr lang="en-US" sz="2800" dirty="0">
                <a:ln w="12700">
                  <a:solidFill>
                    <a:srgbClr val="002060"/>
                  </a:solidFill>
                  <a:prstDash val="solid"/>
                </a:ln>
                <a:solidFill>
                  <a:srgbClr val="002060"/>
                </a:solidFill>
              </a:rPr>
              <a:t>as the sterile gown cannot be donned over wet or damp attire without potential contamination of the gown by strike-through moisture. </a:t>
            </a:r>
          </a:p>
          <a:p>
            <a:pPr marL="342900" indent="-342900">
              <a:buFont typeface="Arial" panose="020B0604020202020204" pitchFamily="34" charset="0"/>
              <a:buChar char="•"/>
            </a:pPr>
            <a:endParaRPr lang="en-US" sz="2800" dirty="0">
              <a:ln w="12700">
                <a:solidFill>
                  <a:srgbClr val="002060"/>
                </a:solidFill>
                <a:prstDash val="solid"/>
              </a:ln>
              <a:solidFill>
                <a:srgbClr val="002060"/>
              </a:solidFill>
            </a:endParaRPr>
          </a:p>
          <a:p>
            <a:pPr marL="342900" indent="-342900">
              <a:buFont typeface="Arial" panose="020B0604020202020204" pitchFamily="34" charset="0"/>
              <a:buChar char="•"/>
            </a:pPr>
            <a:r>
              <a:rPr lang="en-US" sz="2800" dirty="0">
                <a:ln w="12700">
                  <a:solidFill>
                    <a:srgbClr val="002060"/>
                  </a:solidFill>
                  <a:prstDash val="solid"/>
                </a:ln>
                <a:solidFill>
                  <a:srgbClr val="002060"/>
                </a:solidFill>
              </a:rPr>
              <a:t>Dry hands with a sterile towel.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801" y="4338560"/>
            <a:ext cx="2473249" cy="16359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749" y="2035775"/>
            <a:ext cx="2535059" cy="17164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635" y="2064350"/>
            <a:ext cx="2527801" cy="16878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1050" y="4239324"/>
            <a:ext cx="2598758" cy="173520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104" y="3780754"/>
            <a:ext cx="1748853" cy="14318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1470" y="3780754"/>
            <a:ext cx="1713416" cy="1340748"/>
          </a:xfrm>
          <a:prstGeom prst="rect">
            <a:avLst/>
          </a:prstGeom>
        </p:spPr>
      </p:pic>
    </p:spTree>
    <p:extLst>
      <p:ext uri="{BB962C8B-B14F-4D97-AF65-F5344CB8AC3E}">
        <p14:creationId xmlns:p14="http://schemas.microsoft.com/office/powerpoint/2010/main" val="4221618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27</a:t>
            </a:fld>
            <a:endParaRPr lang="en-US"/>
          </a:p>
        </p:txBody>
      </p:sp>
      <p:pic>
        <p:nvPicPr>
          <p:cNvPr id="10" name="Picture 9" descr="hand scrub 010"/>
          <p:cNvPicPr>
            <a:picLocks noChangeAspect="1" noChangeArrowheads="1"/>
          </p:cNvPicPr>
          <p:nvPr/>
        </p:nvPicPr>
        <p:blipFill rotWithShape="1">
          <a:blip r:embed="rId3">
            <a:extLst>
              <a:ext uri="{28A0092B-C50C-407E-A947-70E740481C1C}">
                <a14:useLocalDpi xmlns:a14="http://schemas.microsoft.com/office/drawing/2010/main" val="0"/>
              </a:ext>
            </a:extLst>
          </a:blip>
          <a:srcRect l="-82" t="-103"/>
          <a:stretch/>
        </p:blipFill>
        <p:spPr>
          <a:xfrm>
            <a:off x="425779" y="148633"/>
            <a:ext cx="3815272" cy="3152148"/>
          </a:xfrm>
          <a:prstGeom prst="rect">
            <a:avLst/>
          </a:prstGeom>
          <a:noFill/>
          <a:ln w="1651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0"/>
          <p:cNvSpPr/>
          <p:nvPr/>
        </p:nvSpPr>
        <p:spPr>
          <a:xfrm>
            <a:off x="-368548" y="3285391"/>
            <a:ext cx="5678245" cy="1077218"/>
          </a:xfrm>
          <a:prstGeom prst="rect">
            <a:avLst/>
          </a:prstGeom>
        </p:spPr>
        <p:txBody>
          <a:bodyPr wrap="square">
            <a:spAutoFit/>
          </a:bodyPr>
          <a:lstStyle/>
          <a:p>
            <a:pPr algn="ctr"/>
            <a:r>
              <a:rPr lang="en-US" altLang="en-US" sz="2400" b="1" u="sng" dirty="0">
                <a:ln w="12700">
                  <a:solidFill>
                    <a:srgbClr val="002060"/>
                  </a:solidFill>
                  <a:prstDash val="solid"/>
                </a:ln>
                <a:solidFill>
                  <a:srgbClr val="002060"/>
                </a:solidFill>
              </a:rPr>
              <a:t>Step 1</a:t>
            </a:r>
          </a:p>
          <a:p>
            <a:pPr algn="ctr"/>
            <a:r>
              <a:rPr lang="en-US" altLang="en-US" sz="2000" dirty="0">
                <a:ln w="12700">
                  <a:solidFill>
                    <a:srgbClr val="002060"/>
                  </a:solidFill>
                  <a:prstDash val="solid"/>
                </a:ln>
                <a:solidFill>
                  <a:srgbClr val="002060"/>
                </a:solidFill>
              </a:rPr>
              <a:t>Wet hands and arms up to the elbows.</a:t>
            </a:r>
          </a:p>
          <a:p>
            <a:pPr algn="ctr"/>
            <a:r>
              <a:rPr lang="en-US" altLang="en-US" sz="2000" dirty="0">
                <a:ln w="12700">
                  <a:solidFill>
                    <a:srgbClr val="002060"/>
                  </a:solidFill>
                  <a:prstDash val="solid"/>
                </a:ln>
                <a:solidFill>
                  <a:srgbClr val="002060"/>
                </a:solidFill>
              </a:rPr>
              <a:t>Use nail pick to </a:t>
            </a:r>
            <a:r>
              <a:rPr lang="en-US" altLang="en-US" sz="2000" u="sng" dirty="0">
                <a:ln w="12700">
                  <a:solidFill>
                    <a:srgbClr val="002060"/>
                  </a:solidFill>
                  <a:prstDash val="solid"/>
                </a:ln>
                <a:solidFill>
                  <a:srgbClr val="002060"/>
                </a:solidFill>
              </a:rPr>
              <a:t>clean nails </a:t>
            </a:r>
            <a:r>
              <a:rPr lang="en-US" altLang="en-US" sz="2000" dirty="0">
                <a:ln w="12700">
                  <a:solidFill>
                    <a:srgbClr val="002060"/>
                  </a:solidFill>
                  <a:prstDash val="solid"/>
                </a:ln>
                <a:solidFill>
                  <a:srgbClr val="002060"/>
                </a:solidFill>
              </a:rPr>
              <a:t>under running water</a:t>
            </a:r>
            <a:r>
              <a:rPr lang="en-US" altLang="en-US" sz="1600" dirty="0">
                <a:latin typeface="Times New Roman" panose="02020603050405020304" pitchFamily="18" charset="0"/>
              </a:rPr>
              <a:t>.</a:t>
            </a:r>
            <a:endParaRPr lang="en-US" altLang="en-US" sz="1600" dirty="0"/>
          </a:p>
        </p:txBody>
      </p:sp>
      <p:sp>
        <p:nvSpPr>
          <p:cNvPr id="12" name="Rectangle 11"/>
          <p:cNvSpPr/>
          <p:nvPr/>
        </p:nvSpPr>
        <p:spPr>
          <a:xfrm>
            <a:off x="5094175" y="3300781"/>
            <a:ext cx="3312932" cy="3046988"/>
          </a:xfrm>
          <a:prstGeom prst="rect">
            <a:avLst/>
          </a:prstGeom>
        </p:spPr>
        <p:txBody>
          <a:bodyPr wrap="square">
            <a:spAutoFit/>
          </a:bodyPr>
          <a:lstStyle/>
          <a:p>
            <a:pPr algn="ctr"/>
            <a:r>
              <a:rPr lang="en-US" altLang="en-US" sz="2400" b="1" u="sng" dirty="0">
                <a:ln w="12700">
                  <a:solidFill>
                    <a:srgbClr val="002060"/>
                  </a:solidFill>
                  <a:prstDash val="solid"/>
                </a:ln>
                <a:solidFill>
                  <a:srgbClr val="002060"/>
                </a:solidFill>
              </a:rPr>
              <a:t>Step 2</a:t>
            </a:r>
          </a:p>
          <a:p>
            <a:pPr algn="ctr"/>
            <a:r>
              <a:rPr lang="en-US" altLang="en-US" sz="2000" dirty="0">
                <a:ln w="12700">
                  <a:solidFill>
                    <a:srgbClr val="002060"/>
                  </a:solidFill>
                  <a:prstDash val="solid"/>
                </a:ln>
                <a:solidFill>
                  <a:srgbClr val="002060"/>
                </a:solidFill>
              </a:rPr>
              <a:t>Wet sponge and squeeze to work up lather.</a:t>
            </a:r>
          </a:p>
          <a:p>
            <a:pPr algn="ctr"/>
            <a:r>
              <a:rPr lang="en-US" altLang="en-US" sz="2000" dirty="0">
                <a:ln w="12700">
                  <a:solidFill>
                    <a:srgbClr val="002060"/>
                  </a:solidFill>
                  <a:prstDash val="solid"/>
                </a:ln>
                <a:solidFill>
                  <a:srgbClr val="002060"/>
                </a:solidFill>
              </a:rPr>
              <a:t>Wash each finger, hand, and arm to two inches above the elbows using the non abrasive sponge for a total scrub time of </a:t>
            </a:r>
            <a:r>
              <a:rPr lang="en-US" altLang="en-US" sz="2000" u="sng" dirty="0">
                <a:ln w="12700">
                  <a:solidFill>
                    <a:srgbClr val="002060"/>
                  </a:solidFill>
                  <a:prstDash val="solid"/>
                </a:ln>
                <a:solidFill>
                  <a:srgbClr val="002060"/>
                </a:solidFill>
              </a:rPr>
              <a:t>three minutes.</a:t>
            </a:r>
          </a:p>
          <a:p>
            <a:pPr algn="ctr"/>
            <a:r>
              <a:rPr lang="en-US" altLang="en-US" sz="1400" dirty="0">
                <a:ln w="12700">
                  <a:solidFill>
                    <a:srgbClr val="002060"/>
                  </a:solidFill>
                  <a:prstDash val="solid"/>
                </a:ln>
                <a:solidFill>
                  <a:srgbClr val="002060"/>
                </a:solidFill>
              </a:rPr>
              <a:t>Note:  Use brush side only on nails and cuticles or on areas of visible soil.</a:t>
            </a:r>
          </a:p>
        </p:txBody>
      </p:sp>
      <p:sp>
        <p:nvSpPr>
          <p:cNvPr id="13" name="Rectangle 12"/>
          <p:cNvSpPr/>
          <p:nvPr/>
        </p:nvSpPr>
        <p:spPr>
          <a:xfrm>
            <a:off x="8935717" y="3748424"/>
            <a:ext cx="3241505" cy="1692771"/>
          </a:xfrm>
          <a:prstGeom prst="rect">
            <a:avLst/>
          </a:prstGeom>
        </p:spPr>
        <p:txBody>
          <a:bodyPr wrap="square">
            <a:spAutoFit/>
          </a:bodyPr>
          <a:lstStyle/>
          <a:p>
            <a:pPr algn="ctr"/>
            <a:r>
              <a:rPr lang="en-US" altLang="en-US" sz="2400" b="1" u="sng" dirty="0">
                <a:ln w="12700">
                  <a:solidFill>
                    <a:srgbClr val="002060"/>
                  </a:solidFill>
                  <a:prstDash val="solid"/>
                </a:ln>
                <a:solidFill>
                  <a:srgbClr val="002060"/>
                </a:solidFill>
              </a:rPr>
              <a:t>Step 3</a:t>
            </a:r>
            <a:br>
              <a:rPr lang="en-US" altLang="en-US" sz="2000" dirty="0">
                <a:ln w="12700">
                  <a:solidFill>
                    <a:srgbClr val="002060"/>
                  </a:solidFill>
                  <a:prstDash val="solid"/>
                </a:ln>
                <a:solidFill>
                  <a:srgbClr val="002060"/>
                </a:solidFill>
              </a:rPr>
            </a:br>
            <a:r>
              <a:rPr lang="en-US" altLang="en-US" sz="2000" dirty="0">
                <a:ln w="12700">
                  <a:solidFill>
                    <a:srgbClr val="002060"/>
                  </a:solidFill>
                  <a:prstDash val="solid"/>
                </a:ln>
                <a:solidFill>
                  <a:srgbClr val="002060"/>
                </a:solidFill>
              </a:rPr>
              <a:t>Rinse hands and arms </a:t>
            </a:r>
            <a:r>
              <a:rPr lang="en-US" altLang="en-US" sz="2000" u="sng" dirty="0">
                <a:ln w="12700">
                  <a:solidFill>
                    <a:srgbClr val="002060"/>
                  </a:solidFill>
                  <a:prstDash val="solid"/>
                </a:ln>
                <a:solidFill>
                  <a:srgbClr val="002060"/>
                </a:solidFill>
              </a:rPr>
              <a:t>from finger tips to elbows</a:t>
            </a:r>
            <a:r>
              <a:rPr lang="en-US" altLang="en-US" sz="2000" dirty="0">
                <a:ln w="12700">
                  <a:solidFill>
                    <a:srgbClr val="002060"/>
                  </a:solidFill>
                  <a:prstDash val="solid"/>
                </a:ln>
                <a:solidFill>
                  <a:srgbClr val="002060"/>
                </a:solidFill>
              </a:rPr>
              <a:t>.  Dry hands and arms with a sterile towel</a:t>
            </a:r>
            <a:r>
              <a:rPr lang="en-US" altLang="en-US" sz="2000" dirty="0">
                <a:ln w="12700">
                  <a:solidFill>
                    <a:srgbClr val="002060"/>
                  </a:solidFill>
                  <a:prstDash val="solid"/>
                </a:ln>
                <a:solidFill>
                  <a:srgbClr val="002060"/>
                </a:solidFill>
                <a:latin typeface="Times New Roman" panose="02020603050405020304" pitchFamily="18" charset="0"/>
              </a:rPr>
              <a:t>.</a:t>
            </a:r>
            <a:endParaRPr lang="en-US" altLang="en-US" dirty="0"/>
          </a:p>
        </p:txBody>
      </p:sp>
      <p:pic>
        <p:nvPicPr>
          <p:cNvPr id="14" name="Picture 7" descr="hand scrub 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866422" y="156262"/>
            <a:ext cx="3768438" cy="3129129"/>
          </a:xfrm>
          <a:prstGeom prst="rect">
            <a:avLst/>
          </a:prstGeom>
          <a:noFill/>
          <a:ln w="1651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descr="hand scrub 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260230" y="128368"/>
            <a:ext cx="2520287" cy="3556615"/>
          </a:xfrm>
          <a:prstGeom prst="rect">
            <a:avLst/>
          </a:prstGeom>
          <a:noFill/>
          <a:ln w="1651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Rectangle 15"/>
          <p:cNvSpPr/>
          <p:nvPr/>
        </p:nvSpPr>
        <p:spPr>
          <a:xfrm>
            <a:off x="750958" y="4594809"/>
            <a:ext cx="2935227" cy="923330"/>
          </a:xfrm>
          <a:prstGeom prst="rect">
            <a:avLst/>
          </a:prstGeom>
          <a:ln>
            <a:solidFill>
              <a:schemeClr val="accent1">
                <a:lumMod val="75000"/>
              </a:schemeClr>
            </a:solidFill>
          </a:ln>
        </p:spPr>
        <p:txBody>
          <a:bodyPr wrap="none">
            <a:spAutoFit/>
          </a:bodyPr>
          <a:lstStyle/>
          <a:p>
            <a:r>
              <a:rPr lang="en-US" sz="5400" b="1" dirty="0">
                <a:ln w="12700">
                  <a:solidFill>
                    <a:srgbClr val="002060"/>
                  </a:solidFill>
                  <a:prstDash val="solid"/>
                </a:ln>
                <a:solidFill>
                  <a:srgbClr val="CC9900"/>
                </a:solidFill>
                <a:effectLst>
                  <a:outerShdw blurRad="38100" dist="38100" dir="2700000" algn="tl">
                    <a:srgbClr val="000000">
                      <a:alpha val="43137"/>
                    </a:srgbClr>
                  </a:outerShdw>
                </a:effectLst>
              </a:rPr>
              <a:t>Summary</a:t>
            </a:r>
            <a:endParaRPr lang="en-US" sz="5400" dirty="0"/>
          </a:p>
        </p:txBody>
      </p:sp>
    </p:spTree>
    <p:extLst>
      <p:ext uri="{BB962C8B-B14F-4D97-AF65-F5344CB8AC3E}">
        <p14:creationId xmlns:p14="http://schemas.microsoft.com/office/powerpoint/2010/main" val="1043448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28</a:t>
            </a:fld>
            <a:endParaRPr lang="en-US"/>
          </a:p>
        </p:txBody>
      </p:sp>
      <p:sp>
        <p:nvSpPr>
          <p:cNvPr id="6" name="Rectangle 5"/>
          <p:cNvSpPr/>
          <p:nvPr/>
        </p:nvSpPr>
        <p:spPr>
          <a:xfrm>
            <a:off x="1964748" y="-98544"/>
            <a:ext cx="10227252" cy="769441"/>
          </a:xfrm>
          <a:prstGeom prst="rect">
            <a:avLst/>
          </a:prstGeom>
        </p:spPr>
        <p:txBody>
          <a:bodyPr wrap="square">
            <a:spAutoFit/>
          </a:bodyPr>
          <a:lstStyle/>
          <a:p>
            <a:pPr algn="r"/>
            <a:r>
              <a:rPr lang="en-US" sz="4400" b="1" i="1" dirty="0">
                <a:ln w="12700">
                  <a:solidFill>
                    <a:srgbClr val="002060"/>
                  </a:solidFill>
                  <a:prstDash val="solid"/>
                </a:ln>
                <a:solidFill>
                  <a:srgbClr val="002060"/>
                </a:solidFill>
              </a:rPr>
              <a:t>Brushless surgical scrub technique</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286" y="2975257"/>
            <a:ext cx="6313714" cy="232989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4822"/>
            <a:ext cx="5942170" cy="258880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729" y="625935"/>
            <a:ext cx="6649023" cy="2349322"/>
          </a:xfrm>
          <a:prstGeom prst="rect">
            <a:avLst/>
          </a:prstGeom>
        </p:spPr>
      </p:pic>
    </p:spTree>
    <p:extLst>
      <p:ext uri="{BB962C8B-B14F-4D97-AF65-F5344CB8AC3E}">
        <p14:creationId xmlns:p14="http://schemas.microsoft.com/office/powerpoint/2010/main" val="2809769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Non-traditional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29</a:t>
            </a:fld>
            <a:endParaRPr lang="en-US"/>
          </a:p>
        </p:txBody>
      </p:sp>
      <p:sp>
        <p:nvSpPr>
          <p:cNvPr id="5" name="TextBox 4"/>
          <p:cNvSpPr txBox="1"/>
          <p:nvPr/>
        </p:nvSpPr>
        <p:spPr>
          <a:xfrm>
            <a:off x="0" y="1235827"/>
            <a:ext cx="4916743" cy="1446550"/>
          </a:xfrm>
          <a:prstGeom prst="rect">
            <a:avLst/>
          </a:prstGeom>
          <a:noFill/>
        </p:spPr>
        <p:txBody>
          <a:bodyPr wrap="square" rtlCol="0">
            <a:spAutoFit/>
          </a:bodyPr>
          <a:lstStyle/>
          <a:p>
            <a:pPr algn="ctr"/>
            <a:r>
              <a:rPr lang="en-US" sz="4400" dirty="0">
                <a:ln w="12700">
                  <a:solidFill>
                    <a:srgbClr val="002060"/>
                  </a:solidFill>
                  <a:prstDash val="solid"/>
                </a:ln>
                <a:solidFill>
                  <a:srgbClr val="002060"/>
                </a:solidFill>
              </a:rPr>
              <a:t>AVAGARD</a:t>
            </a:r>
          </a:p>
          <a:p>
            <a:pPr algn="ctr"/>
            <a:r>
              <a:rPr lang="en-US" sz="4400" dirty="0">
                <a:ln w="12700">
                  <a:solidFill>
                    <a:srgbClr val="002060"/>
                  </a:solidFill>
                  <a:prstDash val="solid"/>
                </a:ln>
                <a:solidFill>
                  <a:srgbClr val="002060"/>
                </a:solidFill>
              </a:rPr>
              <a:t>3 pump technique</a:t>
            </a:r>
          </a:p>
        </p:txBody>
      </p:sp>
      <p:sp>
        <p:nvSpPr>
          <p:cNvPr id="6" name="Rectangle 5"/>
          <p:cNvSpPr/>
          <p:nvPr/>
        </p:nvSpPr>
        <p:spPr>
          <a:xfrm>
            <a:off x="0" y="-55602"/>
            <a:ext cx="12945986" cy="923330"/>
          </a:xfrm>
          <a:prstGeom prst="rect">
            <a:avLst/>
          </a:prstGeom>
        </p:spPr>
        <p:txBody>
          <a:bodyPr wrap="square">
            <a:spAutoFit/>
          </a:bodyPr>
          <a:lstStyle/>
          <a:p>
            <a:r>
              <a:rPr lang="en-US" sz="5400" b="1" i="1" dirty="0">
                <a:ln w="12700">
                  <a:solidFill>
                    <a:srgbClr val="002060"/>
                  </a:solidFill>
                  <a:prstDash val="solid"/>
                </a:ln>
                <a:solidFill>
                  <a:srgbClr val="CC9900"/>
                </a:solidFill>
                <a:effectLst>
                  <a:outerShdw blurRad="38100" dist="38100" dir="2700000" algn="tl">
                    <a:srgbClr val="000000">
                      <a:alpha val="43137"/>
                    </a:srgbClr>
                  </a:outerShdw>
                </a:effectLst>
              </a:rPr>
              <a:t>Non-traditional method (alcohol based)</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09" y="2719855"/>
            <a:ext cx="4265431" cy="2845008"/>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1" r="445"/>
          <a:stretch/>
        </p:blipFill>
        <p:spPr>
          <a:xfrm>
            <a:off x="4964008" y="1123344"/>
            <a:ext cx="7042996" cy="3979854"/>
          </a:xfrm>
          <a:prstGeom prst="rect">
            <a:avLst/>
          </a:prstGeom>
        </p:spPr>
      </p:pic>
      <p:sp>
        <p:nvSpPr>
          <p:cNvPr id="15" name="Rectangle 14"/>
          <p:cNvSpPr/>
          <p:nvPr/>
        </p:nvSpPr>
        <p:spPr>
          <a:xfrm>
            <a:off x="4916743" y="5085756"/>
            <a:ext cx="7850716" cy="1200329"/>
          </a:xfrm>
          <a:prstGeom prst="rect">
            <a:avLst/>
          </a:prstGeom>
        </p:spPr>
        <p:txBody>
          <a:bodyPr wrap="square">
            <a:spAutoFit/>
          </a:bodyPr>
          <a:lstStyle/>
          <a:p>
            <a:pPr algn="ctr"/>
            <a:r>
              <a:rPr lang="en-US" altLang="en-US" sz="2400" dirty="0">
                <a:ln w="12700">
                  <a:solidFill>
                    <a:srgbClr val="002060"/>
                  </a:solidFill>
                  <a:prstDash val="solid"/>
                </a:ln>
                <a:solidFill>
                  <a:srgbClr val="002060"/>
                </a:solidFill>
              </a:rPr>
              <a:t>Wash hands and pick nails before first application</a:t>
            </a:r>
            <a:br>
              <a:rPr lang="en-US" altLang="en-US" sz="2400" dirty="0">
                <a:ln w="12700">
                  <a:solidFill>
                    <a:srgbClr val="002060"/>
                  </a:solidFill>
                  <a:prstDash val="solid"/>
                </a:ln>
                <a:solidFill>
                  <a:srgbClr val="002060"/>
                </a:solidFill>
              </a:rPr>
            </a:br>
            <a:r>
              <a:rPr lang="en-US" altLang="en-US" sz="2400" dirty="0">
                <a:ln w="12700">
                  <a:solidFill>
                    <a:srgbClr val="002060"/>
                  </a:solidFill>
                  <a:prstDash val="solid"/>
                </a:ln>
                <a:solidFill>
                  <a:srgbClr val="002060"/>
                </a:solidFill>
              </a:rPr>
              <a:t>Wash and dry hands if soiled before any subsequent applications</a:t>
            </a:r>
            <a:endParaRPr lang="en-US" sz="2400" dirty="0">
              <a:ln w="12700">
                <a:solidFill>
                  <a:srgbClr val="002060"/>
                </a:solidFill>
                <a:prstDash val="solid"/>
              </a:ln>
              <a:solidFill>
                <a:srgbClr val="002060"/>
              </a:solidFill>
            </a:endParaRPr>
          </a:p>
        </p:txBody>
      </p:sp>
    </p:spTree>
    <p:extLst>
      <p:ext uri="{BB962C8B-B14F-4D97-AF65-F5344CB8AC3E}">
        <p14:creationId xmlns:p14="http://schemas.microsoft.com/office/powerpoint/2010/main" val="2017714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Terminology</a:t>
            </a:r>
          </a:p>
        </p:txBody>
      </p:sp>
      <p:sp>
        <p:nvSpPr>
          <p:cNvPr id="4" name="Slide Number Placeholder 3"/>
          <p:cNvSpPr>
            <a:spLocks noGrp="1"/>
          </p:cNvSpPr>
          <p:nvPr>
            <p:ph type="sldNum" sz="quarter" idx="12"/>
          </p:nvPr>
        </p:nvSpPr>
        <p:spPr/>
        <p:txBody>
          <a:bodyPr/>
          <a:lstStyle/>
          <a:p>
            <a:fld id="{989FA253-AC87-4DCC-BA9C-9B3166E260FF}" type="slidenum">
              <a:rPr lang="en-US" smtClean="0"/>
              <a:t>3</a:t>
            </a:fld>
            <a:endParaRPr lang="en-US"/>
          </a:p>
        </p:txBody>
      </p:sp>
      <p:sp>
        <p:nvSpPr>
          <p:cNvPr id="6" name="TextBox 5"/>
          <p:cNvSpPr txBox="1"/>
          <p:nvPr/>
        </p:nvSpPr>
        <p:spPr>
          <a:xfrm>
            <a:off x="226286" y="875574"/>
            <a:ext cx="11658600" cy="5755422"/>
          </a:xfrm>
          <a:prstGeom prst="rect">
            <a:avLst/>
          </a:prstGeom>
          <a:noFill/>
        </p:spPr>
        <p:txBody>
          <a:bodyPr wrap="square" rtlCol="0">
            <a:spAutoFit/>
          </a:bodyPr>
          <a:lstStyle/>
          <a:p>
            <a:pPr marL="457200" indent="-457200">
              <a:buFont typeface="Arial" panose="020B0604020202020204" pitchFamily="34" charset="0"/>
              <a:buChar char="•"/>
            </a:pPr>
            <a:r>
              <a:rPr lang="en-US" sz="3200" b="1" u="sng" dirty="0">
                <a:ln w="12700">
                  <a:solidFill>
                    <a:srgbClr val="002060"/>
                  </a:solidFill>
                  <a:prstDash val="solid"/>
                </a:ln>
                <a:solidFill>
                  <a:srgbClr val="002060"/>
                </a:solidFill>
                <a:latin typeface="+mj-lt"/>
                <a:ea typeface="+mj-ea"/>
                <a:cs typeface="+mj-cs"/>
              </a:rPr>
              <a:t>Aseptic </a:t>
            </a:r>
            <a:r>
              <a:rPr lang="en-US" sz="2800" b="1" dirty="0">
                <a:ln w="12700">
                  <a:solidFill>
                    <a:srgbClr val="002060"/>
                  </a:solidFill>
                  <a:prstDash val="solid"/>
                </a:ln>
                <a:solidFill>
                  <a:srgbClr val="002060"/>
                </a:solidFill>
                <a:latin typeface="+mj-lt"/>
                <a:ea typeface="+mj-ea"/>
                <a:cs typeface="+mj-cs"/>
              </a:rPr>
              <a:t>– free from disease-causing/pathogenic microorganisms (ex. bacteria, viruses, etc.)</a:t>
            </a:r>
          </a:p>
          <a:p>
            <a:pPr marL="457200" indent="-457200">
              <a:buFont typeface="Arial" panose="020B0604020202020204" pitchFamily="34" charset="0"/>
              <a:buChar char="•"/>
            </a:pPr>
            <a:r>
              <a:rPr lang="en-US" sz="3200" b="1" u="sng" dirty="0">
                <a:ln w="12700">
                  <a:solidFill>
                    <a:srgbClr val="002060"/>
                  </a:solidFill>
                  <a:prstDash val="solid"/>
                </a:ln>
                <a:solidFill>
                  <a:srgbClr val="002060"/>
                </a:solidFill>
                <a:latin typeface="+mj-lt"/>
                <a:ea typeface="+mj-ea"/>
                <a:cs typeface="+mj-cs"/>
              </a:rPr>
              <a:t>Sterile</a:t>
            </a:r>
            <a:r>
              <a:rPr lang="en-US" sz="2800" b="1" dirty="0">
                <a:ln w="12700">
                  <a:solidFill>
                    <a:srgbClr val="002060"/>
                  </a:solidFill>
                  <a:prstDash val="solid"/>
                </a:ln>
                <a:solidFill>
                  <a:srgbClr val="002060"/>
                </a:solidFill>
                <a:latin typeface="+mj-lt"/>
                <a:ea typeface="+mj-ea"/>
                <a:cs typeface="+mj-cs"/>
              </a:rPr>
              <a:t> -  free from all living organisms Including from non-pathogenic and pathogenic microorganisms.</a:t>
            </a:r>
          </a:p>
          <a:p>
            <a:pPr marL="457200" indent="-457200">
              <a:buFont typeface="Arial" panose="020B0604020202020204" pitchFamily="34" charset="0"/>
              <a:buChar char="•"/>
            </a:pPr>
            <a:r>
              <a:rPr lang="en-US" sz="3200" b="1" u="sng" dirty="0">
                <a:ln w="12700">
                  <a:solidFill>
                    <a:srgbClr val="002060"/>
                  </a:solidFill>
                  <a:prstDash val="solid"/>
                </a:ln>
                <a:solidFill>
                  <a:srgbClr val="002060"/>
                </a:solidFill>
                <a:latin typeface="+mj-lt"/>
                <a:ea typeface="+mj-ea"/>
                <a:cs typeface="+mj-cs"/>
              </a:rPr>
              <a:t>Contamination</a:t>
            </a:r>
            <a:r>
              <a:rPr lang="en-US" sz="2800" b="1" dirty="0">
                <a:ln w="12700">
                  <a:solidFill>
                    <a:srgbClr val="002060"/>
                  </a:solidFill>
                  <a:prstDash val="solid"/>
                </a:ln>
                <a:solidFill>
                  <a:srgbClr val="002060"/>
                </a:solidFill>
                <a:latin typeface="+mj-lt"/>
                <a:ea typeface="+mj-ea"/>
                <a:cs typeface="+mj-cs"/>
              </a:rPr>
              <a:t> - the process of becoming unsterile or unclean</a:t>
            </a:r>
          </a:p>
          <a:p>
            <a:pPr marL="457200" indent="-457200">
              <a:buFont typeface="Arial" panose="020B0604020202020204" pitchFamily="34" charset="0"/>
              <a:buChar char="•"/>
            </a:pPr>
            <a:r>
              <a:rPr lang="en-US" sz="3200" b="1" u="sng" dirty="0">
                <a:ln w="12700">
                  <a:solidFill>
                    <a:srgbClr val="002060"/>
                  </a:solidFill>
                  <a:prstDash val="solid"/>
                </a:ln>
                <a:solidFill>
                  <a:srgbClr val="002060"/>
                </a:solidFill>
                <a:latin typeface="+mj-lt"/>
                <a:ea typeface="+mj-ea"/>
                <a:cs typeface="+mj-cs"/>
              </a:rPr>
              <a:t>Sterile field </a:t>
            </a:r>
            <a:r>
              <a:rPr lang="en-US" sz="2800" b="1" dirty="0">
                <a:ln w="12700">
                  <a:solidFill>
                    <a:srgbClr val="002060"/>
                  </a:solidFill>
                  <a:prstDash val="solid"/>
                </a:ln>
                <a:solidFill>
                  <a:srgbClr val="002060"/>
                </a:solidFill>
                <a:latin typeface="+mj-lt"/>
                <a:ea typeface="+mj-ea"/>
                <a:cs typeface="+mj-cs"/>
              </a:rPr>
              <a:t>- a specified area that is considered free from micro-organisms</a:t>
            </a:r>
          </a:p>
          <a:p>
            <a:pPr marL="457200" indent="-457200">
              <a:buFont typeface="Arial" panose="020B0604020202020204" pitchFamily="34" charset="0"/>
              <a:buChar char="•"/>
            </a:pPr>
            <a:r>
              <a:rPr lang="en-US" sz="3200" b="1" u="sng" dirty="0">
                <a:ln w="12700">
                  <a:solidFill>
                    <a:srgbClr val="002060"/>
                  </a:solidFill>
                  <a:prstDash val="solid"/>
                </a:ln>
                <a:solidFill>
                  <a:srgbClr val="002060"/>
                </a:solidFill>
                <a:latin typeface="+mj-lt"/>
                <a:ea typeface="+mj-ea"/>
                <a:cs typeface="+mj-cs"/>
              </a:rPr>
              <a:t>Sterile Techniques </a:t>
            </a:r>
            <a:r>
              <a:rPr lang="en-US" sz="2800" b="1" dirty="0">
                <a:ln w="12700">
                  <a:solidFill>
                    <a:srgbClr val="002060"/>
                  </a:solidFill>
                  <a:prstDash val="solid"/>
                </a:ln>
                <a:solidFill>
                  <a:srgbClr val="002060"/>
                </a:solidFill>
                <a:latin typeface="+mj-lt"/>
                <a:ea typeface="+mj-ea"/>
                <a:cs typeface="+mj-cs"/>
              </a:rPr>
              <a:t>- methods used to assure that an environment is as pathogen-free as possible.</a:t>
            </a:r>
          </a:p>
          <a:p>
            <a:pPr marL="457200" indent="-457200">
              <a:buFont typeface="Arial" panose="020B0604020202020204" pitchFamily="34" charset="0"/>
              <a:buChar char="•"/>
            </a:pPr>
            <a:r>
              <a:rPr lang="en-US" sz="3200" b="1" u="sng" dirty="0">
                <a:ln w="12700">
                  <a:solidFill>
                    <a:srgbClr val="002060"/>
                  </a:solidFill>
                  <a:prstDash val="solid"/>
                </a:ln>
                <a:solidFill>
                  <a:srgbClr val="002060"/>
                </a:solidFill>
                <a:latin typeface="+mj-lt"/>
                <a:ea typeface="+mj-ea"/>
                <a:cs typeface="+mj-cs"/>
              </a:rPr>
              <a:t>Sterilization</a:t>
            </a:r>
            <a:r>
              <a:rPr lang="en-US" sz="2800" b="1" dirty="0">
                <a:ln w="12700">
                  <a:solidFill>
                    <a:srgbClr val="002060"/>
                  </a:solidFill>
                  <a:prstDash val="solid"/>
                </a:ln>
                <a:solidFill>
                  <a:srgbClr val="002060"/>
                </a:solidFill>
                <a:latin typeface="+mj-lt"/>
                <a:ea typeface="+mj-ea"/>
                <a:cs typeface="+mj-cs"/>
              </a:rPr>
              <a:t> - process that eliminates all biological contaminants.</a:t>
            </a:r>
          </a:p>
          <a:p>
            <a:pPr marL="457200" indent="-457200">
              <a:buFont typeface="Arial" panose="020B0604020202020204" pitchFamily="34" charset="0"/>
              <a:buChar char="•"/>
            </a:pPr>
            <a:r>
              <a:rPr lang="en-US" sz="2800" b="1" u="sng" dirty="0">
                <a:ln w="12700">
                  <a:solidFill>
                    <a:srgbClr val="002060"/>
                  </a:solidFill>
                  <a:prstDash val="solid"/>
                </a:ln>
                <a:solidFill>
                  <a:srgbClr val="002060"/>
                </a:solidFill>
                <a:latin typeface="+mj-lt"/>
                <a:ea typeface="+mj-ea"/>
                <a:cs typeface="+mj-cs"/>
              </a:rPr>
              <a:t>Surgical Asepsis/Sterile techniques </a:t>
            </a:r>
            <a:r>
              <a:rPr lang="en-US" sz="2800" b="1" dirty="0">
                <a:ln w="12700">
                  <a:solidFill>
                    <a:srgbClr val="002060"/>
                  </a:solidFill>
                  <a:prstDash val="solid"/>
                </a:ln>
                <a:solidFill>
                  <a:srgbClr val="002060"/>
                </a:solidFill>
                <a:latin typeface="+mj-lt"/>
                <a:ea typeface="+mj-ea"/>
                <a:cs typeface="+mj-cs"/>
              </a:rPr>
              <a:t>- Used interchangeably </a:t>
            </a:r>
          </a:p>
          <a:p>
            <a:br>
              <a:rPr lang="en-US" sz="1600" b="1" dirty="0"/>
            </a:br>
            <a:br>
              <a:rPr lang="en-US" sz="1600" b="1" dirty="0"/>
            </a:br>
            <a:br>
              <a:rPr lang="en-US" sz="1600" b="1" dirty="0"/>
            </a:br>
            <a:endParaRPr lang="en-US" sz="1600" b="1" dirty="0"/>
          </a:p>
        </p:txBody>
      </p:sp>
      <p:sp>
        <p:nvSpPr>
          <p:cNvPr id="10" name="TextBox 9"/>
          <p:cNvSpPr txBox="1"/>
          <p:nvPr/>
        </p:nvSpPr>
        <p:spPr>
          <a:xfrm>
            <a:off x="2558006" y="0"/>
            <a:ext cx="6995160" cy="646331"/>
          </a:xfrm>
          <a:prstGeom prst="rect">
            <a:avLst/>
          </a:prstGeom>
          <a:noFill/>
        </p:spPr>
        <p:txBody>
          <a:bodyPr wrap="square" rtlCol="0">
            <a:spAutoFit/>
          </a:bodyPr>
          <a:lstStyle/>
          <a:p>
            <a:pPr algn="ctr"/>
            <a:r>
              <a:rPr lang="en-US" sz="3600" b="1" dirty="0">
                <a:ln w="12700">
                  <a:solidFill>
                    <a:srgbClr val="002060"/>
                  </a:solidFill>
                  <a:prstDash val="solid"/>
                </a:ln>
                <a:solidFill>
                  <a:srgbClr val="002060"/>
                </a:solidFill>
                <a:effectLst>
                  <a:outerShdw blurRad="38100" dist="38100" dir="2700000" algn="tl">
                    <a:srgbClr val="000000">
                      <a:alpha val="43137"/>
                    </a:srgbClr>
                  </a:outerShdw>
                </a:effectLst>
                <a:latin typeface="+mj-lt"/>
                <a:ea typeface="+mj-ea"/>
                <a:cs typeface="+mj-cs"/>
              </a:rPr>
              <a:t>Terminology/glossary</a:t>
            </a:r>
          </a:p>
        </p:txBody>
      </p:sp>
    </p:spTree>
    <p:extLst>
      <p:ext uri="{BB962C8B-B14F-4D97-AF65-F5344CB8AC3E}">
        <p14:creationId xmlns:p14="http://schemas.microsoft.com/office/powerpoint/2010/main" val="1820360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Non-traditional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30</a:t>
            </a:fld>
            <a:endParaRPr lang="en-US"/>
          </a:p>
        </p:txBody>
      </p:sp>
      <p:pic>
        <p:nvPicPr>
          <p:cNvPr id="5" name="Picture 4" descr="hand scrub 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24200" y="76211"/>
            <a:ext cx="3914105" cy="3580989"/>
          </a:xfrm>
          <a:prstGeom prst="rect">
            <a:avLst/>
          </a:prstGeom>
          <a:solidFill>
            <a:srgbClr val="0000FF"/>
          </a:solidFill>
          <a:ln w="165100">
            <a:no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hand scrub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985" y="78971"/>
            <a:ext cx="4803176" cy="3578229"/>
          </a:xfrm>
          <a:prstGeom prst="rect">
            <a:avLst/>
          </a:prstGeom>
          <a:noFill/>
          <a:ln w="165100">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124200" y="3947161"/>
            <a:ext cx="8595361" cy="1815882"/>
          </a:xfrm>
          <a:prstGeom prst="rect">
            <a:avLst/>
          </a:prstGeom>
        </p:spPr>
        <p:txBody>
          <a:bodyPr wrap="square">
            <a:spAutoFit/>
          </a:bodyPr>
          <a:lstStyle/>
          <a:p>
            <a:pPr algn="ctr"/>
            <a:r>
              <a:rPr lang="en-US" altLang="en-US" sz="2800" dirty="0">
                <a:ln w="12700">
                  <a:solidFill>
                    <a:srgbClr val="002060"/>
                  </a:solidFill>
                  <a:prstDash val="solid"/>
                </a:ln>
                <a:solidFill>
                  <a:srgbClr val="002060"/>
                </a:solidFill>
              </a:rPr>
              <a:t>Dispense one pump (2ml) into the palm of one hand.  Dip fingertips of the opposite hand into the hand prep and work under fingernails. Spread remaining hand prep from wrist to 2” above the elbow.</a:t>
            </a:r>
          </a:p>
        </p:txBody>
      </p:sp>
      <p:sp>
        <p:nvSpPr>
          <p:cNvPr id="8" name="TextBox 7"/>
          <p:cNvSpPr txBox="1"/>
          <p:nvPr/>
        </p:nvSpPr>
        <p:spPr>
          <a:xfrm>
            <a:off x="0" y="950519"/>
            <a:ext cx="2941320" cy="2308324"/>
          </a:xfrm>
          <a:prstGeom prst="rect">
            <a:avLst/>
          </a:prstGeom>
          <a:noFill/>
        </p:spPr>
        <p:txBody>
          <a:bodyPr wrap="square" rtlCol="0">
            <a:spAutoFit/>
          </a:bodyPr>
          <a:lstStyle/>
          <a:p>
            <a:pPr algn="ctr"/>
            <a:r>
              <a:rPr lang="en-US" sz="7200" b="1" dirty="0">
                <a:ln w="12700">
                  <a:solidFill>
                    <a:srgbClr val="002060"/>
                  </a:solidFill>
                  <a:prstDash val="solid"/>
                </a:ln>
                <a:solidFill>
                  <a:srgbClr val="CC9900"/>
                </a:solidFill>
                <a:effectLst>
                  <a:outerShdw blurRad="38100" dist="38100" dir="2700000" algn="tl">
                    <a:srgbClr val="000000">
                      <a:alpha val="43137"/>
                    </a:srgbClr>
                  </a:outerShdw>
                </a:effectLst>
              </a:rPr>
              <a:t>Pump </a:t>
            </a:r>
          </a:p>
          <a:p>
            <a:pPr algn="ctr"/>
            <a:r>
              <a:rPr lang="en-US" sz="7200" b="1" dirty="0">
                <a:ln w="12700">
                  <a:solidFill>
                    <a:srgbClr val="002060"/>
                  </a:solidFill>
                  <a:prstDash val="solid"/>
                </a:ln>
                <a:solidFill>
                  <a:srgbClr val="CC9900"/>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07843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Non-traditional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31</a:t>
            </a:fld>
            <a:endParaRPr lang="en-US"/>
          </a:p>
        </p:txBody>
      </p:sp>
      <p:sp>
        <p:nvSpPr>
          <p:cNvPr id="5" name="TextBox 4"/>
          <p:cNvSpPr txBox="1"/>
          <p:nvPr/>
        </p:nvSpPr>
        <p:spPr>
          <a:xfrm>
            <a:off x="0" y="950519"/>
            <a:ext cx="2941320" cy="2308324"/>
          </a:xfrm>
          <a:prstGeom prst="rect">
            <a:avLst/>
          </a:prstGeom>
          <a:noFill/>
        </p:spPr>
        <p:txBody>
          <a:bodyPr wrap="square" rtlCol="0">
            <a:spAutoFit/>
          </a:bodyPr>
          <a:lstStyle/>
          <a:p>
            <a:pPr algn="ctr"/>
            <a:r>
              <a:rPr lang="en-US" sz="7200" b="1" dirty="0">
                <a:ln w="12700">
                  <a:solidFill>
                    <a:srgbClr val="002060"/>
                  </a:solidFill>
                  <a:prstDash val="solid"/>
                </a:ln>
                <a:solidFill>
                  <a:srgbClr val="CC9900"/>
                </a:solidFill>
                <a:effectLst>
                  <a:outerShdw blurRad="38100" dist="38100" dir="2700000" algn="tl">
                    <a:srgbClr val="000000">
                      <a:alpha val="43137"/>
                    </a:srgbClr>
                  </a:outerShdw>
                </a:effectLst>
              </a:rPr>
              <a:t>Pump </a:t>
            </a:r>
          </a:p>
          <a:p>
            <a:pPr algn="ctr"/>
            <a:r>
              <a:rPr lang="en-US" sz="7200" b="1" dirty="0">
                <a:ln w="12700">
                  <a:solidFill>
                    <a:srgbClr val="002060"/>
                  </a:solidFill>
                  <a:prstDash val="solid"/>
                </a:ln>
                <a:solidFill>
                  <a:srgbClr val="CC9900"/>
                </a:solidFill>
                <a:effectLst>
                  <a:outerShdw blurRad="38100" dist="38100" dir="2700000" algn="tl">
                    <a:srgbClr val="000000">
                      <a:alpha val="43137"/>
                    </a:srgbClr>
                  </a:outerShdw>
                </a:effectLst>
              </a:rPr>
              <a:t>2</a:t>
            </a:r>
          </a:p>
        </p:txBody>
      </p:sp>
      <p:sp>
        <p:nvSpPr>
          <p:cNvPr id="8" name="Rectangle 7"/>
          <p:cNvSpPr/>
          <p:nvPr/>
        </p:nvSpPr>
        <p:spPr>
          <a:xfrm>
            <a:off x="4460470" y="4172635"/>
            <a:ext cx="6096000" cy="1569660"/>
          </a:xfrm>
          <a:prstGeom prst="rect">
            <a:avLst/>
          </a:prstGeom>
        </p:spPr>
        <p:txBody>
          <a:bodyPr>
            <a:spAutoFit/>
          </a:bodyPr>
          <a:lstStyle/>
          <a:p>
            <a:pPr algn="ctr"/>
            <a:r>
              <a:rPr lang="en-US" altLang="en-US" sz="3200" dirty="0">
                <a:ln w="12700">
                  <a:solidFill>
                    <a:srgbClr val="002060"/>
                  </a:solidFill>
                  <a:prstDash val="solid"/>
                </a:ln>
                <a:solidFill>
                  <a:srgbClr val="002060"/>
                </a:solidFill>
              </a:rPr>
              <a:t>Dispense one pump (2ml) and repeat procedure with opposite hand/arm.</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9519"/>
          <a:stretch/>
        </p:blipFill>
        <p:spPr>
          <a:xfrm>
            <a:off x="3401911" y="79867"/>
            <a:ext cx="2987458" cy="394611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769" y="792480"/>
            <a:ext cx="6046640" cy="3233497"/>
          </a:xfrm>
          <a:prstGeom prst="rect">
            <a:avLst/>
          </a:prstGeom>
        </p:spPr>
      </p:pic>
    </p:spTree>
    <p:extLst>
      <p:ext uri="{BB962C8B-B14F-4D97-AF65-F5344CB8AC3E}">
        <p14:creationId xmlns:p14="http://schemas.microsoft.com/office/powerpoint/2010/main" val="1124694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Non-traditional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32</a:t>
            </a:fld>
            <a:endParaRPr lang="en-US"/>
          </a:p>
        </p:txBody>
      </p:sp>
      <p:sp>
        <p:nvSpPr>
          <p:cNvPr id="5" name="TextBox 4"/>
          <p:cNvSpPr txBox="1"/>
          <p:nvPr/>
        </p:nvSpPr>
        <p:spPr>
          <a:xfrm>
            <a:off x="0" y="950519"/>
            <a:ext cx="2941320" cy="2308324"/>
          </a:xfrm>
          <a:prstGeom prst="rect">
            <a:avLst/>
          </a:prstGeom>
          <a:noFill/>
        </p:spPr>
        <p:txBody>
          <a:bodyPr wrap="square" rtlCol="0">
            <a:spAutoFit/>
          </a:bodyPr>
          <a:lstStyle/>
          <a:p>
            <a:pPr algn="ctr"/>
            <a:r>
              <a:rPr lang="en-US" sz="7200" b="1" dirty="0">
                <a:ln w="12700">
                  <a:solidFill>
                    <a:srgbClr val="002060"/>
                  </a:solidFill>
                  <a:prstDash val="solid"/>
                </a:ln>
                <a:solidFill>
                  <a:srgbClr val="CC9900"/>
                </a:solidFill>
                <a:effectLst>
                  <a:outerShdw blurRad="38100" dist="38100" dir="2700000" algn="tl">
                    <a:srgbClr val="000000">
                      <a:alpha val="43137"/>
                    </a:srgbClr>
                  </a:outerShdw>
                </a:effectLst>
              </a:rPr>
              <a:t>Pump </a:t>
            </a:r>
          </a:p>
          <a:p>
            <a:pPr algn="ctr"/>
            <a:r>
              <a:rPr lang="en-US" sz="7200" b="1" dirty="0">
                <a:ln w="12700">
                  <a:solidFill>
                    <a:srgbClr val="002060"/>
                  </a:solidFill>
                  <a:prstDash val="solid"/>
                </a:ln>
                <a:solidFill>
                  <a:srgbClr val="CC9900"/>
                </a:solidFill>
                <a:effectLst>
                  <a:outerShdw blurRad="38100" dist="38100" dir="2700000" algn="tl">
                    <a:srgbClr val="000000">
                      <a:alpha val="43137"/>
                    </a:srgbClr>
                  </a:outerShdw>
                </a:effectLst>
              </a:rPr>
              <a:t>3</a:t>
            </a:r>
          </a:p>
        </p:txBody>
      </p:sp>
      <p:pic>
        <p:nvPicPr>
          <p:cNvPr id="6" name="Picture 4" descr="hand scrub 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28665" y="210609"/>
            <a:ext cx="5414695" cy="3744045"/>
          </a:xfrm>
          <a:prstGeom prst="rect">
            <a:avLst/>
          </a:prstGeom>
          <a:noFill/>
          <a:ln w="1651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0807"/>
          <a:stretch/>
        </p:blipFill>
        <p:spPr>
          <a:xfrm>
            <a:off x="2744763" y="197368"/>
            <a:ext cx="3351237" cy="3757287"/>
          </a:xfrm>
          <a:prstGeom prst="rect">
            <a:avLst/>
          </a:prstGeom>
        </p:spPr>
      </p:pic>
      <p:sp>
        <p:nvSpPr>
          <p:cNvPr id="9" name="Rectangle 8"/>
          <p:cNvSpPr/>
          <p:nvPr/>
        </p:nvSpPr>
        <p:spPr>
          <a:xfrm>
            <a:off x="3625008" y="3573654"/>
            <a:ext cx="8157379" cy="2554545"/>
          </a:xfrm>
          <a:prstGeom prst="rect">
            <a:avLst/>
          </a:prstGeom>
        </p:spPr>
        <p:txBody>
          <a:bodyPr wrap="square">
            <a:spAutoFit/>
          </a:bodyPr>
          <a:lstStyle/>
          <a:p>
            <a:pPr algn="ctr"/>
            <a:endParaRPr lang="en-US" altLang="en-US" sz="3200" dirty="0">
              <a:ln w="12700">
                <a:solidFill>
                  <a:srgbClr val="002060"/>
                </a:solidFill>
                <a:prstDash val="solid"/>
              </a:ln>
              <a:solidFill>
                <a:srgbClr val="002060"/>
              </a:solidFill>
            </a:endParaRPr>
          </a:p>
          <a:p>
            <a:pPr algn="ctr"/>
            <a:r>
              <a:rPr lang="en-US" altLang="en-US" sz="3200" dirty="0">
                <a:ln w="12700">
                  <a:solidFill>
                    <a:srgbClr val="002060"/>
                  </a:solidFill>
                  <a:prstDash val="solid"/>
                </a:ln>
                <a:solidFill>
                  <a:srgbClr val="002060"/>
                </a:solidFill>
              </a:rPr>
              <a:t>Dispense final pump (2ml) of hand prep into either hand and reapply to all aspects of both hands up to the wrists.  </a:t>
            </a:r>
          </a:p>
          <a:p>
            <a:pPr algn="ctr"/>
            <a:r>
              <a:rPr lang="en-US" altLang="en-US" sz="3200" dirty="0">
                <a:ln w="12700">
                  <a:solidFill>
                    <a:srgbClr val="002060"/>
                  </a:solidFill>
                  <a:prstDash val="solid"/>
                </a:ln>
                <a:solidFill>
                  <a:srgbClr val="002060"/>
                </a:solidFill>
              </a:rPr>
              <a:t>Allow to dry - Do not use towels!</a:t>
            </a:r>
          </a:p>
        </p:txBody>
      </p:sp>
    </p:spTree>
    <p:extLst>
      <p:ext uri="{BB962C8B-B14F-4D97-AF65-F5344CB8AC3E}">
        <p14:creationId xmlns:p14="http://schemas.microsoft.com/office/powerpoint/2010/main" val="4119692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Non-traditional method</a:t>
            </a:r>
          </a:p>
        </p:txBody>
      </p:sp>
      <p:sp>
        <p:nvSpPr>
          <p:cNvPr id="4" name="Slide Number Placeholder 3"/>
          <p:cNvSpPr>
            <a:spLocks noGrp="1"/>
          </p:cNvSpPr>
          <p:nvPr>
            <p:ph type="sldNum" sz="quarter" idx="12"/>
          </p:nvPr>
        </p:nvSpPr>
        <p:spPr/>
        <p:txBody>
          <a:bodyPr/>
          <a:lstStyle/>
          <a:p>
            <a:fld id="{989FA253-AC87-4DCC-BA9C-9B3166E260FF}" type="slidenum">
              <a:rPr lang="en-US" smtClean="0"/>
              <a:t>33</a:t>
            </a:fld>
            <a:endParaRPr lang="en-US"/>
          </a:p>
        </p:txBody>
      </p:sp>
      <p:pic>
        <p:nvPicPr>
          <p:cNvPr id="6" name="Surgical Hand Antiseptic 3M Avagard How to Use(iph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12192000" cy="6858001"/>
          </a:xfrm>
          <a:prstGeom prst="rect">
            <a:avLst/>
          </a:prstGeom>
        </p:spPr>
      </p:pic>
    </p:spTree>
    <p:extLst>
      <p:ext uri="{BB962C8B-B14F-4D97-AF65-F5344CB8AC3E}">
        <p14:creationId xmlns:p14="http://schemas.microsoft.com/office/powerpoint/2010/main" val="906307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Gowning &amp; gloving</a:t>
            </a:r>
          </a:p>
        </p:txBody>
      </p:sp>
      <p:sp>
        <p:nvSpPr>
          <p:cNvPr id="4" name="Slide Number Placeholder 3"/>
          <p:cNvSpPr>
            <a:spLocks noGrp="1"/>
          </p:cNvSpPr>
          <p:nvPr>
            <p:ph type="sldNum" sz="quarter" idx="12"/>
          </p:nvPr>
        </p:nvSpPr>
        <p:spPr/>
        <p:txBody>
          <a:bodyPr/>
          <a:lstStyle/>
          <a:p>
            <a:fld id="{989FA253-AC87-4DCC-BA9C-9B3166E260FF}" type="slidenum">
              <a:rPr lang="en-US" smtClean="0"/>
              <a:t>34</a:t>
            </a:fld>
            <a:endParaRPr lang="en-US"/>
          </a:p>
        </p:txBody>
      </p:sp>
      <p:sp>
        <p:nvSpPr>
          <p:cNvPr id="5" name="TextBox 4"/>
          <p:cNvSpPr txBox="1"/>
          <p:nvPr/>
        </p:nvSpPr>
        <p:spPr>
          <a:xfrm>
            <a:off x="2654835" y="-172934"/>
            <a:ext cx="7339627" cy="1107996"/>
          </a:xfrm>
          <a:prstGeom prst="rect">
            <a:avLst/>
          </a:prstGeom>
          <a:noFill/>
        </p:spPr>
        <p:txBody>
          <a:bodyPr wrap="square" rtlCol="0">
            <a:spAutoFit/>
          </a:bodyPr>
          <a:lstStyle/>
          <a:p>
            <a:pPr algn="ctr"/>
            <a:r>
              <a:rPr lang="en-US" sz="6600" b="1" dirty="0">
                <a:ln w="12700">
                  <a:solidFill>
                    <a:srgbClr val="002060"/>
                  </a:solidFill>
                  <a:prstDash val="solid"/>
                </a:ln>
                <a:solidFill>
                  <a:srgbClr val="CC9900"/>
                </a:solidFill>
              </a:rPr>
              <a:t>Gowning &amp; Gloving</a:t>
            </a:r>
            <a:endParaRPr lang="en-US" sz="6600" dirty="0"/>
          </a:p>
        </p:txBody>
      </p:sp>
      <p:sp>
        <p:nvSpPr>
          <p:cNvPr id="8" name="Rectangle 7"/>
          <p:cNvSpPr/>
          <p:nvPr/>
        </p:nvSpPr>
        <p:spPr>
          <a:xfrm>
            <a:off x="-502920" y="3471991"/>
            <a:ext cx="6096000" cy="1200329"/>
          </a:xfrm>
          <a:prstGeom prst="rect">
            <a:avLst/>
          </a:prstGeom>
        </p:spPr>
        <p:txBody>
          <a:bodyPr>
            <a:spAutoFit/>
          </a:bodyPr>
          <a:lstStyle/>
          <a:p>
            <a:pPr algn="ctr"/>
            <a:r>
              <a:rPr lang="en-US" sz="3600" b="1" u="sng" dirty="0">
                <a:ln w="12700">
                  <a:solidFill>
                    <a:srgbClr val="002060"/>
                  </a:solidFill>
                  <a:prstDash val="solid"/>
                </a:ln>
                <a:solidFill>
                  <a:srgbClr val="002060"/>
                </a:solidFill>
              </a:rPr>
              <a:t>With</a:t>
            </a:r>
          </a:p>
          <a:p>
            <a:pPr algn="ctr"/>
            <a:r>
              <a:rPr lang="en-US" sz="3600" b="1" dirty="0">
                <a:ln w="12700">
                  <a:solidFill>
                    <a:srgbClr val="002060"/>
                  </a:solidFill>
                  <a:prstDash val="solid"/>
                </a:ln>
                <a:solidFill>
                  <a:srgbClr val="002060"/>
                </a:solidFill>
              </a:rPr>
              <a:t> scrubbed assistant </a:t>
            </a:r>
          </a:p>
        </p:txBody>
      </p:sp>
      <p:sp>
        <p:nvSpPr>
          <p:cNvPr id="9" name="Rectangle 8"/>
          <p:cNvSpPr/>
          <p:nvPr/>
        </p:nvSpPr>
        <p:spPr>
          <a:xfrm>
            <a:off x="7326398" y="3471991"/>
            <a:ext cx="3838358" cy="1200329"/>
          </a:xfrm>
          <a:prstGeom prst="rect">
            <a:avLst/>
          </a:prstGeom>
        </p:spPr>
        <p:txBody>
          <a:bodyPr wrap="none">
            <a:spAutoFit/>
          </a:bodyPr>
          <a:lstStyle/>
          <a:p>
            <a:pPr algn="ctr"/>
            <a:r>
              <a:rPr lang="en-US" sz="3600" b="1" u="sng" dirty="0">
                <a:ln w="12700">
                  <a:solidFill>
                    <a:srgbClr val="002060"/>
                  </a:solidFill>
                  <a:prstDash val="solid"/>
                </a:ln>
                <a:solidFill>
                  <a:srgbClr val="002060"/>
                </a:solidFill>
              </a:rPr>
              <a:t>Without</a:t>
            </a:r>
            <a:r>
              <a:rPr lang="en-US" sz="3600" b="1" dirty="0">
                <a:ln w="12700">
                  <a:solidFill>
                    <a:srgbClr val="002060"/>
                  </a:solidFill>
                  <a:prstDash val="solid"/>
                </a:ln>
                <a:solidFill>
                  <a:srgbClr val="002060"/>
                </a:solidFill>
              </a:rPr>
              <a:t> </a:t>
            </a:r>
          </a:p>
          <a:p>
            <a:pPr algn="ctr"/>
            <a:r>
              <a:rPr lang="en-US" sz="3600" b="1" dirty="0">
                <a:ln w="12700">
                  <a:solidFill>
                    <a:srgbClr val="002060"/>
                  </a:solidFill>
                  <a:prstDash val="solid"/>
                </a:ln>
                <a:solidFill>
                  <a:srgbClr val="002060"/>
                </a:solidFill>
              </a:rPr>
              <a:t>scrubbed assistant </a:t>
            </a:r>
          </a:p>
        </p:txBody>
      </p:sp>
      <p:sp>
        <p:nvSpPr>
          <p:cNvPr id="10" name="Arrow: Down 9"/>
          <p:cNvSpPr/>
          <p:nvPr/>
        </p:nvSpPr>
        <p:spPr>
          <a:xfrm rot="18948926">
            <a:off x="8060115" y="965039"/>
            <a:ext cx="897749" cy="280152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p:cNvSpPr/>
          <p:nvPr/>
        </p:nvSpPr>
        <p:spPr>
          <a:xfrm rot="2797589">
            <a:off x="3389711" y="965038"/>
            <a:ext cx="897749" cy="280152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331" y="1952440"/>
            <a:ext cx="2280512" cy="3039101"/>
          </a:xfrm>
          <a:prstGeom prst="rect">
            <a:avLst/>
          </a:prstGeom>
        </p:spPr>
      </p:pic>
      <p:sp>
        <p:nvSpPr>
          <p:cNvPr id="15" name="Rectangle 14"/>
          <p:cNvSpPr/>
          <p:nvPr/>
        </p:nvSpPr>
        <p:spPr>
          <a:xfrm>
            <a:off x="4086451" y="4991541"/>
            <a:ext cx="4022271" cy="1323439"/>
          </a:xfrm>
          <a:prstGeom prst="rect">
            <a:avLst/>
          </a:prstGeom>
        </p:spPr>
        <p:txBody>
          <a:bodyPr wrap="square">
            <a:spAutoFit/>
          </a:bodyPr>
          <a:lstStyle/>
          <a:p>
            <a:pPr algn="ctr"/>
            <a:r>
              <a:rPr lang="en-US" sz="2000" u="sng" dirty="0">
                <a:ln w="12700">
                  <a:solidFill>
                    <a:srgbClr val="002060"/>
                  </a:solidFill>
                  <a:prstDash val="solid"/>
                </a:ln>
                <a:solidFill>
                  <a:srgbClr val="002060"/>
                </a:solidFill>
              </a:rPr>
              <a:t>Scrubbed Assistant </a:t>
            </a:r>
          </a:p>
          <a:p>
            <a:pPr algn="ctr"/>
            <a:r>
              <a:rPr lang="en-US" sz="2000" dirty="0">
                <a:ln w="12700">
                  <a:solidFill>
                    <a:srgbClr val="002060"/>
                  </a:solidFill>
                  <a:prstDash val="solid"/>
                </a:ln>
                <a:solidFill>
                  <a:srgbClr val="002060"/>
                </a:solidFill>
              </a:rPr>
              <a:t>set ups, maintains the sterile field and assists the surgical team to perform the surgical procedure. </a:t>
            </a:r>
          </a:p>
        </p:txBody>
      </p:sp>
    </p:spTree>
    <p:extLst>
      <p:ext uri="{BB962C8B-B14F-4D97-AF65-F5344CB8AC3E}">
        <p14:creationId xmlns:p14="http://schemas.microsoft.com/office/powerpoint/2010/main" val="711546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FA253-AC87-4DCC-BA9C-9B3166E260FF}" type="slidenum">
              <a:rPr lang="en-US" smtClean="0"/>
              <a:t>35</a:t>
            </a:fld>
            <a:endParaRPr lang="en-US"/>
          </a:p>
        </p:txBody>
      </p:sp>
      <p:sp>
        <p:nvSpPr>
          <p:cNvPr id="5" name="Rectangle 4"/>
          <p:cNvSpPr/>
          <p:nvPr/>
        </p:nvSpPr>
        <p:spPr>
          <a:xfrm>
            <a:off x="2012722" y="26223"/>
            <a:ext cx="8365671" cy="707886"/>
          </a:xfrm>
          <a:prstGeom prst="rect">
            <a:avLst/>
          </a:prstGeom>
        </p:spPr>
        <p:txBody>
          <a:bodyPr wrap="square">
            <a:spAutoFit/>
          </a:bodyPr>
          <a:lstStyle/>
          <a:p>
            <a:pPr algn="ctr"/>
            <a:r>
              <a:rPr lang="en-US" sz="4000" b="1" dirty="0">
                <a:ln w="12700">
                  <a:solidFill>
                    <a:srgbClr val="002060"/>
                  </a:solidFill>
                  <a:prstDash val="solid"/>
                </a:ln>
                <a:solidFill>
                  <a:srgbClr val="002060"/>
                </a:solidFill>
                <a:effectLst>
                  <a:outerShdw blurRad="38100" dist="38100" dir="2700000" algn="tl">
                    <a:srgbClr val="000000">
                      <a:alpha val="43137"/>
                    </a:srgbClr>
                  </a:outerShdw>
                </a:effectLst>
              </a:rPr>
              <a:t>Gowning </a:t>
            </a:r>
            <a:r>
              <a:rPr lang="en-US" sz="4000" b="1" u="sng" dirty="0">
                <a:ln w="12700">
                  <a:solidFill>
                    <a:srgbClr val="002060"/>
                  </a:solidFill>
                  <a:prstDash val="solid"/>
                </a:ln>
                <a:solidFill>
                  <a:srgbClr val="002060"/>
                </a:solidFill>
                <a:effectLst>
                  <a:outerShdw blurRad="38100" dist="38100" dir="2700000" algn="tl">
                    <a:srgbClr val="000000">
                      <a:alpha val="43137"/>
                    </a:srgbClr>
                  </a:outerShdw>
                </a:effectLst>
              </a:rPr>
              <a:t>Without</a:t>
            </a:r>
            <a:r>
              <a:rPr lang="en-US" sz="4000" b="1" dirty="0">
                <a:ln w="12700">
                  <a:solidFill>
                    <a:srgbClr val="002060"/>
                  </a:solidFill>
                  <a:prstDash val="solid"/>
                </a:ln>
                <a:solidFill>
                  <a:srgbClr val="002060"/>
                </a:solidFill>
                <a:effectLst>
                  <a:outerShdw blurRad="38100" dist="38100" dir="2700000" algn="tl">
                    <a:srgbClr val="000000">
                      <a:alpha val="43137"/>
                    </a:srgbClr>
                  </a:outerShdw>
                </a:effectLst>
              </a:rPr>
              <a:t> Scrubbed Assistant </a:t>
            </a:r>
          </a:p>
        </p:txBody>
      </p:sp>
      <p:pic>
        <p:nvPicPr>
          <p:cNvPr id="6" name="Picture 5"/>
          <p:cNvPicPr>
            <a:picLocks noChangeAspect="1"/>
          </p:cNvPicPr>
          <p:nvPr/>
        </p:nvPicPr>
        <p:blipFill>
          <a:blip r:embed="rId3"/>
          <a:stretch>
            <a:fillRect/>
          </a:stretch>
        </p:blipFill>
        <p:spPr>
          <a:xfrm>
            <a:off x="52252" y="1502150"/>
            <a:ext cx="2955700" cy="3614286"/>
          </a:xfrm>
          <a:prstGeom prst="rect">
            <a:avLst/>
          </a:prstGeom>
        </p:spPr>
      </p:pic>
      <p:pic>
        <p:nvPicPr>
          <p:cNvPr id="7" name="Picture 6"/>
          <p:cNvPicPr>
            <a:picLocks noChangeAspect="1"/>
          </p:cNvPicPr>
          <p:nvPr/>
        </p:nvPicPr>
        <p:blipFill>
          <a:blip r:embed="rId4"/>
          <a:stretch>
            <a:fillRect/>
          </a:stretch>
        </p:blipFill>
        <p:spPr>
          <a:xfrm>
            <a:off x="3189918" y="1600192"/>
            <a:ext cx="4772384" cy="318966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8984" y="943553"/>
            <a:ext cx="4193016" cy="26533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8984" y="3639917"/>
            <a:ext cx="4233264" cy="2600755"/>
          </a:xfrm>
          <a:prstGeom prst="rect">
            <a:avLst/>
          </a:prstGeom>
        </p:spPr>
      </p:pic>
    </p:spTree>
    <p:extLst>
      <p:ext uri="{BB962C8B-B14F-4D97-AF65-F5344CB8AC3E}">
        <p14:creationId xmlns:p14="http://schemas.microsoft.com/office/powerpoint/2010/main" val="2174936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FA253-AC87-4DCC-BA9C-9B3166E260FF}" type="slidenum">
              <a:rPr lang="en-US" smtClean="0"/>
              <a:t>36</a:t>
            </a:fld>
            <a:endParaRPr lang="en-US"/>
          </a:p>
        </p:txBody>
      </p:sp>
      <p:pic>
        <p:nvPicPr>
          <p:cNvPr id="6" name="Picture 5"/>
          <p:cNvPicPr>
            <a:picLocks noChangeAspect="1"/>
          </p:cNvPicPr>
          <p:nvPr/>
        </p:nvPicPr>
        <p:blipFill>
          <a:blip r:embed="rId3"/>
          <a:stretch>
            <a:fillRect/>
          </a:stretch>
        </p:blipFill>
        <p:spPr>
          <a:xfrm>
            <a:off x="42580" y="698105"/>
            <a:ext cx="4328167" cy="2873364"/>
          </a:xfrm>
          <a:prstGeom prst="rect">
            <a:avLst/>
          </a:prstGeom>
        </p:spPr>
      </p:pic>
      <p:sp>
        <p:nvSpPr>
          <p:cNvPr id="11" name="Rectangle 10"/>
          <p:cNvSpPr/>
          <p:nvPr/>
        </p:nvSpPr>
        <p:spPr>
          <a:xfrm>
            <a:off x="5672937" y="4459728"/>
            <a:ext cx="4227521" cy="1323439"/>
          </a:xfrm>
          <a:prstGeom prst="rect">
            <a:avLst/>
          </a:prstGeom>
        </p:spPr>
        <p:txBody>
          <a:bodyPr wrap="square">
            <a:spAutoFit/>
          </a:bodyPr>
          <a:lstStyle/>
          <a:p>
            <a:pPr algn="ctr"/>
            <a:r>
              <a:rPr lang="en-US" sz="2000" u="sng" dirty="0">
                <a:ln w="12700">
                  <a:solidFill>
                    <a:srgbClr val="002060"/>
                  </a:solidFill>
                  <a:prstDash val="solid"/>
                </a:ln>
                <a:solidFill>
                  <a:srgbClr val="002060"/>
                </a:solidFill>
              </a:rPr>
              <a:t>Circulating Assistant </a:t>
            </a:r>
          </a:p>
          <a:p>
            <a:pPr algn="ctr"/>
            <a:r>
              <a:rPr lang="en-US" sz="2000" dirty="0">
                <a:ln w="12700">
                  <a:solidFill>
                    <a:srgbClr val="002060"/>
                  </a:solidFill>
                  <a:prstDash val="solid"/>
                </a:ln>
                <a:solidFill>
                  <a:srgbClr val="002060"/>
                </a:solidFill>
              </a:rPr>
              <a:t>performs hand hygiene and assists sterile persons to gown, glove and set up the sterile field.  </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707" y="3740147"/>
            <a:ext cx="1866293" cy="2488391"/>
          </a:xfrm>
          <a:prstGeom prst="rect">
            <a:avLst/>
          </a:prstGeom>
        </p:spPr>
      </p:pic>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074" r="24582" b="19698"/>
          <a:stretch/>
        </p:blipFill>
        <p:spPr bwMode="auto">
          <a:xfrm>
            <a:off x="8282809" y="298567"/>
            <a:ext cx="3767678" cy="348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6"/>
          <a:stretch>
            <a:fillRect/>
          </a:stretch>
        </p:blipFill>
        <p:spPr>
          <a:xfrm>
            <a:off x="4578991" y="532496"/>
            <a:ext cx="3815695" cy="3024021"/>
          </a:xfrm>
          <a:prstGeom prst="rect">
            <a:avLst/>
          </a:prstGeom>
        </p:spPr>
      </p:pic>
    </p:spTree>
    <p:extLst>
      <p:ext uri="{BB962C8B-B14F-4D97-AF65-F5344CB8AC3E}">
        <p14:creationId xmlns:p14="http://schemas.microsoft.com/office/powerpoint/2010/main" val="2828806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Closed gloving technique</a:t>
            </a:r>
          </a:p>
        </p:txBody>
      </p:sp>
      <p:sp>
        <p:nvSpPr>
          <p:cNvPr id="4" name="Slide Number Placeholder 3"/>
          <p:cNvSpPr>
            <a:spLocks noGrp="1"/>
          </p:cNvSpPr>
          <p:nvPr>
            <p:ph type="sldNum" sz="quarter" idx="12"/>
          </p:nvPr>
        </p:nvSpPr>
        <p:spPr/>
        <p:txBody>
          <a:bodyPr/>
          <a:lstStyle/>
          <a:p>
            <a:fld id="{989FA253-AC87-4DCC-BA9C-9B3166E260FF}" type="slidenum">
              <a:rPr lang="en-US" smtClean="0"/>
              <a:t>37</a:t>
            </a:fld>
            <a:endParaRPr lang="en-US"/>
          </a:p>
        </p:txBody>
      </p:sp>
      <p:pic>
        <p:nvPicPr>
          <p:cNvPr id="5" name="Picture 4"/>
          <p:cNvPicPr>
            <a:picLocks noChangeAspect="1"/>
          </p:cNvPicPr>
          <p:nvPr/>
        </p:nvPicPr>
        <p:blipFill>
          <a:blip r:embed="rId2"/>
          <a:stretch>
            <a:fillRect/>
          </a:stretch>
        </p:blipFill>
        <p:spPr>
          <a:xfrm>
            <a:off x="372878" y="1458470"/>
            <a:ext cx="4868593" cy="3892224"/>
          </a:xfrm>
          <a:prstGeom prst="rect">
            <a:avLst/>
          </a:prstGeom>
        </p:spPr>
      </p:pic>
      <p:pic>
        <p:nvPicPr>
          <p:cNvPr id="6" name="Picture 5"/>
          <p:cNvPicPr>
            <a:picLocks noChangeAspect="1"/>
          </p:cNvPicPr>
          <p:nvPr/>
        </p:nvPicPr>
        <p:blipFill>
          <a:blip r:embed="rId3"/>
          <a:stretch>
            <a:fillRect/>
          </a:stretch>
        </p:blipFill>
        <p:spPr>
          <a:xfrm>
            <a:off x="5765382" y="1458470"/>
            <a:ext cx="5876295" cy="3892224"/>
          </a:xfrm>
          <a:prstGeom prst="rect">
            <a:avLst/>
          </a:prstGeom>
        </p:spPr>
      </p:pic>
      <p:sp>
        <p:nvSpPr>
          <p:cNvPr id="7" name="TextBox 6"/>
          <p:cNvSpPr txBox="1"/>
          <p:nvPr/>
        </p:nvSpPr>
        <p:spPr>
          <a:xfrm>
            <a:off x="-25628" y="196039"/>
            <a:ext cx="6123215" cy="707886"/>
          </a:xfrm>
          <a:prstGeom prst="rect">
            <a:avLst/>
          </a:prstGeom>
          <a:noFill/>
        </p:spPr>
        <p:txBody>
          <a:bodyPr wrap="square" rtlCol="0">
            <a:spAutoFit/>
          </a:bodyPr>
          <a:lstStyle/>
          <a:p>
            <a:r>
              <a:rPr lang="en-US" sz="4000" b="1" dirty="0">
                <a:ln w="12700">
                  <a:solidFill>
                    <a:srgbClr val="002060"/>
                  </a:solidFill>
                  <a:prstDash val="solid"/>
                </a:ln>
                <a:solidFill>
                  <a:srgbClr val="002060"/>
                </a:solidFill>
                <a:effectLst>
                  <a:outerShdw blurRad="38100" dist="38100" dir="2700000" algn="tl">
                    <a:srgbClr val="000000">
                      <a:alpha val="43137"/>
                    </a:srgbClr>
                  </a:outerShdw>
                </a:effectLst>
              </a:rPr>
              <a:t>Closed Gloving Technique</a:t>
            </a:r>
          </a:p>
        </p:txBody>
      </p:sp>
    </p:spTree>
    <p:extLst>
      <p:ext uri="{BB962C8B-B14F-4D97-AF65-F5344CB8AC3E}">
        <p14:creationId xmlns:p14="http://schemas.microsoft.com/office/powerpoint/2010/main" val="860243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Closed gloving technique</a:t>
            </a:r>
          </a:p>
        </p:txBody>
      </p:sp>
      <p:sp>
        <p:nvSpPr>
          <p:cNvPr id="4" name="Slide Number Placeholder 3"/>
          <p:cNvSpPr>
            <a:spLocks noGrp="1"/>
          </p:cNvSpPr>
          <p:nvPr>
            <p:ph type="sldNum" sz="quarter" idx="12"/>
          </p:nvPr>
        </p:nvSpPr>
        <p:spPr/>
        <p:txBody>
          <a:bodyPr/>
          <a:lstStyle/>
          <a:p>
            <a:fld id="{989FA253-AC87-4DCC-BA9C-9B3166E260FF}" type="slidenum">
              <a:rPr lang="en-US" smtClean="0"/>
              <a:t>38</a:t>
            </a:fld>
            <a:endParaRPr lang="en-US"/>
          </a:p>
        </p:txBody>
      </p:sp>
      <p:pic>
        <p:nvPicPr>
          <p:cNvPr id="7" name="Picture 6"/>
          <p:cNvPicPr>
            <a:picLocks noChangeAspect="1"/>
          </p:cNvPicPr>
          <p:nvPr/>
        </p:nvPicPr>
        <p:blipFill>
          <a:blip r:embed="rId2"/>
          <a:stretch>
            <a:fillRect/>
          </a:stretch>
        </p:blipFill>
        <p:spPr>
          <a:xfrm>
            <a:off x="548002" y="608994"/>
            <a:ext cx="5020044" cy="5040691"/>
          </a:xfrm>
          <a:prstGeom prst="rect">
            <a:avLst/>
          </a:prstGeom>
        </p:spPr>
      </p:pic>
      <p:pic>
        <p:nvPicPr>
          <p:cNvPr id="8" name="Picture 7"/>
          <p:cNvPicPr>
            <a:picLocks noChangeAspect="1"/>
          </p:cNvPicPr>
          <p:nvPr/>
        </p:nvPicPr>
        <p:blipFill>
          <a:blip r:embed="rId3"/>
          <a:stretch>
            <a:fillRect/>
          </a:stretch>
        </p:blipFill>
        <p:spPr>
          <a:xfrm>
            <a:off x="6092201" y="604339"/>
            <a:ext cx="4864273" cy="5071560"/>
          </a:xfrm>
          <a:prstGeom prst="rect">
            <a:avLst/>
          </a:prstGeom>
        </p:spPr>
      </p:pic>
    </p:spTree>
    <p:extLst>
      <p:ext uri="{BB962C8B-B14F-4D97-AF65-F5344CB8AC3E}">
        <p14:creationId xmlns:p14="http://schemas.microsoft.com/office/powerpoint/2010/main" val="1271668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Closed gloving technique</a:t>
            </a:r>
          </a:p>
        </p:txBody>
      </p:sp>
      <p:sp>
        <p:nvSpPr>
          <p:cNvPr id="4" name="Slide Number Placeholder 3"/>
          <p:cNvSpPr>
            <a:spLocks noGrp="1"/>
          </p:cNvSpPr>
          <p:nvPr>
            <p:ph type="sldNum" sz="quarter" idx="12"/>
          </p:nvPr>
        </p:nvSpPr>
        <p:spPr/>
        <p:txBody>
          <a:bodyPr/>
          <a:lstStyle/>
          <a:p>
            <a:fld id="{989FA253-AC87-4DCC-BA9C-9B3166E260FF}" type="slidenum">
              <a:rPr lang="en-US" smtClean="0"/>
              <a:t>39</a:t>
            </a:fld>
            <a:endParaRPr lang="en-US"/>
          </a:p>
        </p:txBody>
      </p:sp>
      <p:pic>
        <p:nvPicPr>
          <p:cNvPr id="5" name="Picture 4"/>
          <p:cNvPicPr>
            <a:picLocks noChangeAspect="1"/>
          </p:cNvPicPr>
          <p:nvPr/>
        </p:nvPicPr>
        <p:blipFill>
          <a:blip r:embed="rId2"/>
          <a:stretch>
            <a:fillRect/>
          </a:stretch>
        </p:blipFill>
        <p:spPr>
          <a:xfrm>
            <a:off x="1087624" y="811315"/>
            <a:ext cx="4963853" cy="4668817"/>
          </a:xfrm>
          <a:prstGeom prst="rect">
            <a:avLst/>
          </a:prstGeom>
        </p:spPr>
      </p:pic>
      <p:pic>
        <p:nvPicPr>
          <p:cNvPr id="6" name="Picture 5"/>
          <p:cNvPicPr>
            <a:picLocks noChangeAspect="1"/>
          </p:cNvPicPr>
          <p:nvPr/>
        </p:nvPicPr>
        <p:blipFill>
          <a:blip r:embed="rId3"/>
          <a:stretch>
            <a:fillRect/>
          </a:stretch>
        </p:blipFill>
        <p:spPr>
          <a:xfrm>
            <a:off x="6918101" y="825613"/>
            <a:ext cx="4294382" cy="4654519"/>
          </a:xfrm>
          <a:prstGeom prst="rect">
            <a:avLst/>
          </a:prstGeom>
        </p:spPr>
      </p:pic>
    </p:spTree>
    <p:extLst>
      <p:ext uri="{BB962C8B-B14F-4D97-AF65-F5344CB8AC3E}">
        <p14:creationId xmlns:p14="http://schemas.microsoft.com/office/powerpoint/2010/main" val="2493120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attire</a:t>
            </a:r>
          </a:p>
        </p:txBody>
      </p:sp>
      <p:sp>
        <p:nvSpPr>
          <p:cNvPr id="4" name="Slide Number Placeholder 3"/>
          <p:cNvSpPr>
            <a:spLocks noGrp="1"/>
          </p:cNvSpPr>
          <p:nvPr>
            <p:ph type="sldNum" sz="quarter" idx="12"/>
          </p:nvPr>
        </p:nvSpPr>
        <p:spPr/>
        <p:txBody>
          <a:bodyPr/>
          <a:lstStyle/>
          <a:p>
            <a:fld id="{989FA253-AC87-4DCC-BA9C-9B3166E260FF}" type="slidenum">
              <a:rPr lang="en-US" smtClean="0"/>
              <a:t>4</a:t>
            </a:fld>
            <a:endParaRPr lang="en-US"/>
          </a:p>
        </p:txBody>
      </p:sp>
      <p:sp>
        <p:nvSpPr>
          <p:cNvPr id="5" name="TextBox 4"/>
          <p:cNvSpPr txBox="1"/>
          <p:nvPr/>
        </p:nvSpPr>
        <p:spPr>
          <a:xfrm>
            <a:off x="216751" y="426720"/>
            <a:ext cx="6705600" cy="5016758"/>
          </a:xfrm>
          <a:prstGeom prst="rect">
            <a:avLst/>
          </a:prstGeom>
          <a:noFill/>
        </p:spPr>
        <p:txBody>
          <a:bodyPr wrap="square" rtlCol="0">
            <a:spAutoFit/>
          </a:bodyPr>
          <a:lstStyle/>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Scrub suit</a:t>
            </a:r>
          </a:p>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Surgical cap/hair coverings</a:t>
            </a:r>
          </a:p>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Surgical mask</a:t>
            </a:r>
          </a:p>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Shoe covers/surgical shoes</a:t>
            </a:r>
          </a:p>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Protective eyewear </a:t>
            </a:r>
          </a:p>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Barrier jacket </a:t>
            </a:r>
            <a:r>
              <a:rPr lang="en-US" sz="2000" b="1" dirty="0">
                <a:ln w="12700">
                  <a:solidFill>
                    <a:srgbClr val="002060"/>
                  </a:solidFill>
                  <a:prstDash val="solid"/>
                </a:ln>
                <a:solidFill>
                  <a:srgbClr val="002060"/>
                </a:solidFill>
                <a:latin typeface="+mj-lt"/>
                <a:ea typeface="+mj-ea"/>
                <a:cs typeface="+mj-cs"/>
              </a:rPr>
              <a:t>(if only observing)</a:t>
            </a:r>
          </a:p>
          <a:p>
            <a:pPr marL="857250" indent="-857250">
              <a:buFont typeface="Arial" panose="020B0604020202020204" pitchFamily="34" charset="0"/>
              <a:buChar char="•"/>
            </a:pPr>
            <a:endParaRPr lang="en-US" sz="3200" b="1" dirty="0">
              <a:ln w="12700">
                <a:solidFill>
                  <a:srgbClr val="002060"/>
                </a:solidFill>
                <a:prstDash val="solid"/>
              </a:ln>
              <a:solidFill>
                <a:srgbClr val="002060"/>
              </a:solidFill>
              <a:latin typeface="+mj-lt"/>
              <a:ea typeface="+mj-ea"/>
              <a:cs typeface="+mj-cs"/>
            </a:endParaRPr>
          </a:p>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Surgical gown</a:t>
            </a:r>
          </a:p>
          <a:p>
            <a:pPr marL="857250" indent="-857250">
              <a:buFont typeface="Arial" panose="020B0604020202020204" pitchFamily="34" charset="0"/>
              <a:buChar char="•"/>
            </a:pPr>
            <a:r>
              <a:rPr lang="en-US" sz="3200" b="1" dirty="0">
                <a:ln w="12700">
                  <a:solidFill>
                    <a:srgbClr val="002060"/>
                  </a:solidFill>
                  <a:prstDash val="solid"/>
                </a:ln>
                <a:solidFill>
                  <a:srgbClr val="002060"/>
                </a:solidFill>
                <a:latin typeface="+mj-lt"/>
                <a:ea typeface="+mj-ea"/>
                <a:cs typeface="+mj-cs"/>
              </a:rPr>
              <a:t>Gloves</a:t>
            </a:r>
          </a:p>
          <a:p>
            <a:pPr marL="857250" indent="-857250">
              <a:buFont typeface="Arial" panose="020B0604020202020204" pitchFamily="34" charset="0"/>
              <a:buChar char="•"/>
            </a:pPr>
            <a:endParaRPr lang="en-US" sz="3200" b="1" dirty="0">
              <a:ln w="12700">
                <a:solidFill>
                  <a:srgbClr val="002060"/>
                </a:solidFill>
                <a:prstDash val="solid"/>
              </a:ln>
              <a:solidFill>
                <a:srgbClr val="002060"/>
              </a:solidFill>
              <a:latin typeface="+mj-lt"/>
              <a:ea typeface="+mj-ea"/>
              <a:cs typeface="+mj-cs"/>
            </a:endParaRPr>
          </a:p>
        </p:txBody>
      </p:sp>
      <p:sp>
        <p:nvSpPr>
          <p:cNvPr id="6" name="Arrow: Right 5"/>
          <p:cNvSpPr/>
          <p:nvPr/>
        </p:nvSpPr>
        <p:spPr>
          <a:xfrm>
            <a:off x="5666746" y="1198751"/>
            <a:ext cx="2769434" cy="1569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p:cNvSpPr/>
          <p:nvPr/>
        </p:nvSpPr>
        <p:spPr>
          <a:xfrm>
            <a:off x="4724400" y="426720"/>
            <a:ext cx="1908391" cy="31394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9" name="TextBox 8"/>
          <p:cNvSpPr txBox="1"/>
          <p:nvPr/>
        </p:nvSpPr>
        <p:spPr>
          <a:xfrm>
            <a:off x="8451420" y="1198751"/>
            <a:ext cx="3545851" cy="1754326"/>
          </a:xfrm>
          <a:prstGeom prst="rect">
            <a:avLst/>
          </a:prstGeom>
          <a:noFill/>
        </p:spPr>
        <p:txBody>
          <a:bodyPr wrap="square" rtlCol="0">
            <a:spAutoFit/>
          </a:bodyPr>
          <a:lstStyle/>
          <a:p>
            <a:pPr algn="ctr"/>
            <a:r>
              <a:rPr lang="en-US" sz="3600" b="1" u="sng" dirty="0">
                <a:ln w="12700">
                  <a:solidFill>
                    <a:srgbClr val="002060"/>
                  </a:solidFill>
                  <a:prstDash val="solid"/>
                </a:ln>
                <a:solidFill>
                  <a:srgbClr val="002060"/>
                </a:solidFill>
                <a:latin typeface="+mj-lt"/>
                <a:ea typeface="+mj-ea"/>
                <a:cs typeface="+mj-cs"/>
              </a:rPr>
              <a:t>Before</a:t>
            </a:r>
            <a:r>
              <a:rPr lang="en-US" sz="3600" b="1" dirty="0">
                <a:ln w="12700">
                  <a:solidFill>
                    <a:srgbClr val="002060"/>
                  </a:solidFill>
                  <a:prstDash val="solid"/>
                </a:ln>
                <a:solidFill>
                  <a:srgbClr val="002060"/>
                </a:solidFill>
                <a:latin typeface="+mj-lt"/>
                <a:ea typeface="+mj-ea"/>
                <a:cs typeface="+mj-cs"/>
              </a:rPr>
              <a:t> entering Operating Room (OR)</a:t>
            </a:r>
          </a:p>
        </p:txBody>
      </p:sp>
      <p:sp>
        <p:nvSpPr>
          <p:cNvPr id="12" name="Right Brace 11"/>
          <p:cNvSpPr/>
          <p:nvPr/>
        </p:nvSpPr>
        <p:spPr>
          <a:xfrm>
            <a:off x="3282325" y="3802792"/>
            <a:ext cx="680075" cy="10587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row: Right 12"/>
          <p:cNvSpPr/>
          <p:nvPr/>
        </p:nvSpPr>
        <p:spPr>
          <a:xfrm>
            <a:off x="3609985" y="3784718"/>
            <a:ext cx="4899004" cy="988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836649" y="3711352"/>
            <a:ext cx="2606040" cy="1323439"/>
          </a:xfrm>
          <a:prstGeom prst="rect">
            <a:avLst/>
          </a:prstGeom>
          <a:noFill/>
        </p:spPr>
        <p:txBody>
          <a:bodyPr wrap="square" rtlCol="0">
            <a:spAutoFit/>
          </a:bodyPr>
          <a:lstStyle/>
          <a:p>
            <a:pPr algn="ctr"/>
            <a:r>
              <a:rPr lang="en-US" sz="4000" b="1" dirty="0">
                <a:ln w="12700">
                  <a:solidFill>
                    <a:srgbClr val="002060"/>
                  </a:solidFill>
                  <a:prstDash val="solid"/>
                </a:ln>
                <a:solidFill>
                  <a:srgbClr val="002060"/>
                </a:solidFill>
                <a:latin typeface="+mj-lt"/>
                <a:ea typeface="+mj-ea"/>
                <a:cs typeface="+mj-cs"/>
              </a:rPr>
              <a:t>After Scrubbing </a:t>
            </a:r>
          </a:p>
        </p:txBody>
      </p:sp>
      <p:sp>
        <p:nvSpPr>
          <p:cNvPr id="10" name="Rectangle 9"/>
          <p:cNvSpPr/>
          <p:nvPr/>
        </p:nvSpPr>
        <p:spPr>
          <a:xfrm>
            <a:off x="5588113" y="980193"/>
            <a:ext cx="2089355" cy="646331"/>
          </a:xfrm>
          <a:prstGeom prst="rect">
            <a:avLst/>
          </a:prstGeom>
        </p:spPr>
        <p:txBody>
          <a:bodyPr wrap="none">
            <a:spAutoFit/>
          </a:bodyPr>
          <a:lstStyle/>
          <a:p>
            <a:pPr algn="ctr"/>
            <a:r>
              <a:rPr lang="en-US" b="1" u="sng" dirty="0">
                <a:ln w="12700">
                  <a:solidFill>
                    <a:srgbClr val="002060"/>
                  </a:solidFill>
                  <a:prstDash val="solid"/>
                </a:ln>
                <a:solidFill>
                  <a:srgbClr val="002060"/>
                </a:solidFill>
                <a:latin typeface="+mj-lt"/>
                <a:ea typeface="+mj-ea"/>
                <a:cs typeface="+mj-cs"/>
              </a:rPr>
              <a:t>Before</a:t>
            </a:r>
            <a:r>
              <a:rPr lang="en-US" b="1" dirty="0">
                <a:ln w="12700">
                  <a:solidFill>
                    <a:srgbClr val="002060"/>
                  </a:solidFill>
                  <a:prstDash val="solid"/>
                </a:ln>
                <a:solidFill>
                  <a:srgbClr val="002060"/>
                </a:solidFill>
                <a:latin typeface="+mj-lt"/>
                <a:ea typeface="+mj-ea"/>
                <a:cs typeface="+mj-cs"/>
              </a:rPr>
              <a:t> entering</a:t>
            </a:r>
          </a:p>
          <a:p>
            <a:pPr algn="ctr"/>
            <a:r>
              <a:rPr lang="en-US" b="1" dirty="0">
                <a:ln w="12700">
                  <a:solidFill>
                    <a:srgbClr val="002060"/>
                  </a:solidFill>
                  <a:prstDash val="solid"/>
                </a:ln>
                <a:solidFill>
                  <a:srgbClr val="002060"/>
                </a:solidFill>
                <a:latin typeface="+mj-lt"/>
                <a:ea typeface="+mj-ea"/>
                <a:cs typeface="+mj-cs"/>
              </a:rPr>
              <a:t> semi-restricted zone</a:t>
            </a:r>
          </a:p>
        </p:txBody>
      </p:sp>
    </p:spTree>
    <p:extLst>
      <p:ext uri="{BB962C8B-B14F-4D97-AF65-F5344CB8AC3E}">
        <p14:creationId xmlns:p14="http://schemas.microsoft.com/office/powerpoint/2010/main" val="206117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Open gloving technique</a:t>
            </a:r>
          </a:p>
        </p:txBody>
      </p:sp>
      <p:sp>
        <p:nvSpPr>
          <p:cNvPr id="4" name="Slide Number Placeholder 3"/>
          <p:cNvSpPr>
            <a:spLocks noGrp="1"/>
          </p:cNvSpPr>
          <p:nvPr>
            <p:ph type="sldNum" sz="quarter" idx="12"/>
          </p:nvPr>
        </p:nvSpPr>
        <p:spPr/>
        <p:txBody>
          <a:bodyPr/>
          <a:lstStyle/>
          <a:p>
            <a:fld id="{989FA253-AC87-4DCC-BA9C-9B3166E260FF}" type="slidenum">
              <a:rPr lang="en-US" smtClean="0"/>
              <a:t>40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72" y="114302"/>
            <a:ext cx="10972997" cy="5476648"/>
          </a:xfrm>
          <a:prstGeom prst="rect">
            <a:avLst/>
          </a:prstGeom>
        </p:spPr>
      </p:pic>
      <p:sp>
        <p:nvSpPr>
          <p:cNvPr id="7" name="TextBox 6"/>
          <p:cNvSpPr txBox="1"/>
          <p:nvPr/>
        </p:nvSpPr>
        <p:spPr>
          <a:xfrm>
            <a:off x="2333415" y="5763758"/>
            <a:ext cx="9270954" cy="523220"/>
          </a:xfrm>
          <a:prstGeom prst="rect">
            <a:avLst/>
          </a:prstGeom>
          <a:noFill/>
        </p:spPr>
        <p:txBody>
          <a:bodyPr wrap="square" rtlCol="0">
            <a:spAutoFit/>
          </a:bodyPr>
          <a:lstStyle/>
          <a:p>
            <a:pPr algn="ctr"/>
            <a:r>
              <a:rPr lang="en-US" sz="2800" b="1" dirty="0">
                <a:ln w="12700">
                  <a:solidFill>
                    <a:srgbClr val="002060"/>
                  </a:solidFill>
                  <a:prstDash val="solid"/>
                </a:ln>
                <a:solidFill>
                  <a:srgbClr val="002060"/>
                </a:solidFill>
              </a:rPr>
              <a:t>Open gloving technique without scrubbed assistant</a:t>
            </a:r>
          </a:p>
        </p:txBody>
      </p:sp>
    </p:spTree>
    <p:extLst>
      <p:ext uri="{BB962C8B-B14F-4D97-AF65-F5344CB8AC3E}">
        <p14:creationId xmlns:p14="http://schemas.microsoft.com/office/powerpoint/2010/main" val="198704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Gown tying/closing</a:t>
            </a:r>
          </a:p>
        </p:txBody>
      </p:sp>
      <p:sp>
        <p:nvSpPr>
          <p:cNvPr id="4" name="Slide Number Placeholder 3"/>
          <p:cNvSpPr>
            <a:spLocks noGrp="1"/>
          </p:cNvSpPr>
          <p:nvPr>
            <p:ph type="sldNum" sz="quarter" idx="12"/>
          </p:nvPr>
        </p:nvSpPr>
        <p:spPr/>
        <p:txBody>
          <a:bodyPr/>
          <a:lstStyle/>
          <a:p>
            <a:fld id="{989FA253-AC87-4DCC-BA9C-9B3166E260FF}" type="slidenum">
              <a:rPr lang="en-US" smtClean="0"/>
              <a:t>41</a:t>
            </a:fld>
            <a:endParaRPr lang="en-US"/>
          </a:p>
        </p:txBody>
      </p:sp>
      <p:pic>
        <p:nvPicPr>
          <p:cNvPr id="5" name="Picture 4"/>
          <p:cNvPicPr>
            <a:picLocks noChangeAspect="1"/>
          </p:cNvPicPr>
          <p:nvPr/>
        </p:nvPicPr>
        <p:blipFill>
          <a:blip r:embed="rId2"/>
          <a:stretch>
            <a:fillRect/>
          </a:stretch>
        </p:blipFill>
        <p:spPr>
          <a:xfrm>
            <a:off x="766507" y="592695"/>
            <a:ext cx="3133816" cy="4744275"/>
          </a:xfrm>
          <a:prstGeom prst="rect">
            <a:avLst/>
          </a:prstGeom>
        </p:spPr>
      </p:pic>
      <p:pic>
        <p:nvPicPr>
          <p:cNvPr id="6" name="Picture 5"/>
          <p:cNvPicPr>
            <a:picLocks noChangeAspect="1"/>
          </p:cNvPicPr>
          <p:nvPr/>
        </p:nvPicPr>
        <p:blipFill>
          <a:blip r:embed="rId3"/>
          <a:stretch>
            <a:fillRect/>
          </a:stretch>
        </p:blipFill>
        <p:spPr>
          <a:xfrm>
            <a:off x="4689166" y="595644"/>
            <a:ext cx="3181205" cy="4741326"/>
          </a:xfrm>
          <a:prstGeom prst="rect">
            <a:avLst/>
          </a:prstGeom>
        </p:spPr>
      </p:pic>
      <p:pic>
        <p:nvPicPr>
          <p:cNvPr id="7" name="Picture 6"/>
          <p:cNvPicPr>
            <a:picLocks noChangeAspect="1"/>
          </p:cNvPicPr>
          <p:nvPr/>
        </p:nvPicPr>
        <p:blipFill>
          <a:blip r:embed="rId4"/>
          <a:stretch>
            <a:fillRect/>
          </a:stretch>
        </p:blipFill>
        <p:spPr>
          <a:xfrm>
            <a:off x="8508989" y="592695"/>
            <a:ext cx="3167711" cy="4745635"/>
          </a:xfrm>
          <a:prstGeom prst="rect">
            <a:avLst/>
          </a:prstGeom>
        </p:spPr>
      </p:pic>
    </p:spTree>
    <p:extLst>
      <p:ext uri="{BB962C8B-B14F-4D97-AF65-F5344CB8AC3E}">
        <p14:creationId xmlns:p14="http://schemas.microsoft.com/office/powerpoint/2010/main" val="1602275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Gowning &amp; gloving</a:t>
            </a:r>
          </a:p>
        </p:txBody>
      </p:sp>
      <p:sp>
        <p:nvSpPr>
          <p:cNvPr id="4" name="Slide Number Placeholder 3"/>
          <p:cNvSpPr>
            <a:spLocks noGrp="1"/>
          </p:cNvSpPr>
          <p:nvPr>
            <p:ph type="sldNum" sz="quarter" idx="12"/>
          </p:nvPr>
        </p:nvSpPr>
        <p:spPr/>
        <p:txBody>
          <a:bodyPr/>
          <a:lstStyle/>
          <a:p>
            <a:fld id="{989FA253-AC87-4DCC-BA9C-9B3166E260FF}" type="slidenum">
              <a:rPr lang="en-US" smtClean="0"/>
              <a:t>42</a:t>
            </a:fld>
            <a:endParaRPr lang="en-US"/>
          </a:p>
        </p:txBody>
      </p:sp>
      <p:sp>
        <p:nvSpPr>
          <p:cNvPr id="7" name="Rectangle 6"/>
          <p:cNvSpPr/>
          <p:nvPr/>
        </p:nvSpPr>
        <p:spPr>
          <a:xfrm>
            <a:off x="2088585" y="0"/>
            <a:ext cx="8655615" cy="769441"/>
          </a:xfrm>
          <a:prstGeom prst="rect">
            <a:avLst/>
          </a:prstGeom>
        </p:spPr>
        <p:txBody>
          <a:bodyPr wrap="square">
            <a:spAutoFit/>
          </a:bodyPr>
          <a:lstStyle/>
          <a:p>
            <a:pPr algn="ctr"/>
            <a:r>
              <a:rPr lang="en-US" sz="4000" b="1" dirty="0">
                <a:ln w="12700">
                  <a:solidFill>
                    <a:srgbClr val="002060"/>
                  </a:solidFill>
                  <a:prstDash val="solid"/>
                </a:ln>
                <a:solidFill>
                  <a:srgbClr val="002060"/>
                </a:solidFill>
                <a:effectLst>
                  <a:outerShdw blurRad="38100" dist="38100" dir="2700000" algn="tl">
                    <a:srgbClr val="000000">
                      <a:alpha val="43137"/>
                    </a:srgbClr>
                  </a:outerShdw>
                </a:effectLst>
              </a:rPr>
              <a:t>Gowning </a:t>
            </a:r>
            <a:r>
              <a:rPr lang="en-US" sz="4400" b="1" u="sng" dirty="0">
                <a:ln w="12700">
                  <a:solidFill>
                    <a:srgbClr val="002060"/>
                  </a:solidFill>
                  <a:prstDash val="solid"/>
                </a:ln>
                <a:solidFill>
                  <a:srgbClr val="002060"/>
                </a:solidFill>
                <a:effectLst>
                  <a:outerShdw blurRad="38100" dist="38100" dir="2700000" algn="tl">
                    <a:srgbClr val="000000">
                      <a:alpha val="43137"/>
                    </a:srgbClr>
                  </a:outerShdw>
                </a:effectLst>
              </a:rPr>
              <a:t>WITH</a:t>
            </a:r>
            <a:r>
              <a:rPr lang="en-US" sz="4400" b="1" dirty="0">
                <a:ln w="12700">
                  <a:solidFill>
                    <a:srgbClr val="002060"/>
                  </a:solidFill>
                  <a:prstDash val="solid"/>
                </a:ln>
                <a:solidFill>
                  <a:srgbClr val="002060"/>
                </a:solidFill>
                <a:effectLst>
                  <a:outerShdw blurRad="38100" dist="38100" dir="2700000" algn="tl">
                    <a:srgbClr val="000000">
                      <a:alpha val="43137"/>
                    </a:srgbClr>
                  </a:outerShdw>
                </a:effectLst>
              </a:rPr>
              <a:t> </a:t>
            </a:r>
            <a:r>
              <a:rPr lang="en-US" sz="4000" b="1" dirty="0">
                <a:ln w="12700">
                  <a:solidFill>
                    <a:srgbClr val="002060"/>
                  </a:solidFill>
                  <a:prstDash val="solid"/>
                </a:ln>
                <a:solidFill>
                  <a:srgbClr val="002060"/>
                </a:solidFill>
                <a:effectLst>
                  <a:outerShdw blurRad="38100" dist="38100" dir="2700000" algn="tl">
                    <a:srgbClr val="000000">
                      <a:alpha val="43137"/>
                    </a:srgbClr>
                  </a:outerShdw>
                </a:effectLst>
              </a:rPr>
              <a:t>scrubbed assistant </a:t>
            </a:r>
          </a:p>
        </p:txBody>
      </p:sp>
      <p:pic>
        <p:nvPicPr>
          <p:cNvPr id="8" name="Picture 7"/>
          <p:cNvPicPr>
            <a:picLocks noChangeAspect="1"/>
          </p:cNvPicPr>
          <p:nvPr/>
        </p:nvPicPr>
        <p:blipFill>
          <a:blip r:embed="rId3"/>
          <a:stretch>
            <a:fillRect/>
          </a:stretch>
        </p:blipFill>
        <p:spPr>
          <a:xfrm>
            <a:off x="402090" y="1165689"/>
            <a:ext cx="5525178" cy="4394662"/>
          </a:xfrm>
          <a:prstGeom prst="rect">
            <a:avLst/>
          </a:prstGeom>
        </p:spPr>
      </p:pic>
      <p:pic>
        <p:nvPicPr>
          <p:cNvPr id="9" name="Picture 8"/>
          <p:cNvPicPr>
            <a:picLocks noChangeAspect="1"/>
          </p:cNvPicPr>
          <p:nvPr/>
        </p:nvPicPr>
        <p:blipFill>
          <a:blip r:embed="rId4"/>
          <a:stretch>
            <a:fillRect/>
          </a:stretch>
        </p:blipFill>
        <p:spPr>
          <a:xfrm>
            <a:off x="6302089" y="1169972"/>
            <a:ext cx="5519794" cy="4390379"/>
          </a:xfrm>
          <a:prstGeom prst="rect">
            <a:avLst/>
          </a:prstGeom>
        </p:spPr>
      </p:pic>
    </p:spTree>
    <p:extLst>
      <p:ext uri="{BB962C8B-B14F-4D97-AF65-F5344CB8AC3E}">
        <p14:creationId xmlns:p14="http://schemas.microsoft.com/office/powerpoint/2010/main" val="148680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Gowning &amp; gloving</a:t>
            </a:r>
          </a:p>
        </p:txBody>
      </p:sp>
      <p:sp>
        <p:nvSpPr>
          <p:cNvPr id="4" name="Slide Number Placeholder 3"/>
          <p:cNvSpPr>
            <a:spLocks noGrp="1"/>
          </p:cNvSpPr>
          <p:nvPr>
            <p:ph type="sldNum" sz="quarter" idx="12"/>
          </p:nvPr>
        </p:nvSpPr>
        <p:spPr/>
        <p:txBody>
          <a:bodyPr/>
          <a:lstStyle/>
          <a:p>
            <a:fld id="{989FA253-AC87-4DCC-BA9C-9B3166E260FF}" type="slidenum">
              <a:rPr lang="en-US" smtClean="0"/>
              <a:t>43</a:t>
            </a:fld>
            <a:endParaRPr lang="en-US"/>
          </a:p>
        </p:txBody>
      </p:sp>
      <p:pic>
        <p:nvPicPr>
          <p:cNvPr id="5" name="Picture 4"/>
          <p:cNvPicPr>
            <a:picLocks noChangeAspect="1"/>
          </p:cNvPicPr>
          <p:nvPr/>
        </p:nvPicPr>
        <p:blipFill>
          <a:blip r:embed="rId3"/>
          <a:stretch>
            <a:fillRect/>
          </a:stretch>
        </p:blipFill>
        <p:spPr>
          <a:xfrm>
            <a:off x="1342209" y="753428"/>
            <a:ext cx="3980906" cy="4935270"/>
          </a:xfrm>
          <a:prstGeom prst="rect">
            <a:avLst/>
          </a:prstGeom>
        </p:spPr>
      </p:pic>
      <p:pic>
        <p:nvPicPr>
          <p:cNvPr id="6" name="Picture 5"/>
          <p:cNvPicPr>
            <a:picLocks noChangeAspect="1"/>
          </p:cNvPicPr>
          <p:nvPr/>
        </p:nvPicPr>
        <p:blipFill>
          <a:blip r:embed="rId4"/>
          <a:stretch>
            <a:fillRect/>
          </a:stretch>
        </p:blipFill>
        <p:spPr>
          <a:xfrm>
            <a:off x="7059069" y="837377"/>
            <a:ext cx="3979045" cy="4932963"/>
          </a:xfrm>
          <a:prstGeom prst="rect">
            <a:avLst/>
          </a:prstGeom>
        </p:spPr>
      </p:pic>
      <p:sp>
        <p:nvSpPr>
          <p:cNvPr id="7" name="Rectangle 6"/>
          <p:cNvSpPr/>
          <p:nvPr/>
        </p:nvSpPr>
        <p:spPr>
          <a:xfrm>
            <a:off x="0" y="-18988"/>
            <a:ext cx="10238014" cy="646331"/>
          </a:xfrm>
          <a:prstGeom prst="rect">
            <a:avLst/>
          </a:prstGeom>
        </p:spPr>
        <p:txBody>
          <a:bodyPr wrap="square">
            <a:spAutoFit/>
          </a:bodyPr>
          <a:lstStyle/>
          <a:p>
            <a:r>
              <a:rPr lang="en-US" sz="3600" b="1" dirty="0">
                <a:ln w="12700">
                  <a:solidFill>
                    <a:srgbClr val="002060"/>
                  </a:solidFill>
                  <a:prstDash val="solid"/>
                </a:ln>
                <a:solidFill>
                  <a:srgbClr val="002060"/>
                </a:solidFill>
                <a:effectLst>
                  <a:outerShdw blurRad="38100" dist="38100" dir="2700000" algn="tl">
                    <a:srgbClr val="000000">
                      <a:alpha val="43137"/>
                    </a:srgbClr>
                  </a:outerShdw>
                </a:effectLst>
              </a:rPr>
              <a:t>Open Gloving </a:t>
            </a:r>
            <a:r>
              <a:rPr lang="en-US" sz="3600" b="1" u="sng" dirty="0">
                <a:ln w="12700">
                  <a:solidFill>
                    <a:srgbClr val="002060"/>
                  </a:solidFill>
                  <a:prstDash val="solid"/>
                </a:ln>
                <a:solidFill>
                  <a:srgbClr val="002060"/>
                </a:solidFill>
                <a:effectLst>
                  <a:outerShdw blurRad="38100" dist="38100" dir="2700000" algn="tl">
                    <a:srgbClr val="000000">
                      <a:alpha val="43137"/>
                    </a:srgbClr>
                  </a:outerShdw>
                </a:effectLst>
              </a:rPr>
              <a:t>WITH</a:t>
            </a:r>
            <a:r>
              <a:rPr lang="en-US" sz="3600" b="1" dirty="0">
                <a:ln w="12700">
                  <a:solidFill>
                    <a:srgbClr val="002060"/>
                  </a:solidFill>
                  <a:prstDash val="solid"/>
                </a:ln>
                <a:solidFill>
                  <a:srgbClr val="002060"/>
                </a:solidFill>
                <a:effectLst>
                  <a:outerShdw blurRad="38100" dist="38100" dir="2700000" algn="tl">
                    <a:srgbClr val="000000">
                      <a:alpha val="43137"/>
                    </a:srgbClr>
                  </a:outerShdw>
                </a:effectLst>
              </a:rPr>
              <a:t> Scrubbed Assistant </a:t>
            </a:r>
          </a:p>
        </p:txBody>
      </p:sp>
    </p:spTree>
    <p:extLst>
      <p:ext uri="{BB962C8B-B14F-4D97-AF65-F5344CB8AC3E}">
        <p14:creationId xmlns:p14="http://schemas.microsoft.com/office/powerpoint/2010/main" val="4262119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Gown tying/closing</a:t>
            </a:r>
          </a:p>
        </p:txBody>
      </p:sp>
      <p:sp>
        <p:nvSpPr>
          <p:cNvPr id="4" name="Slide Number Placeholder 3"/>
          <p:cNvSpPr>
            <a:spLocks noGrp="1"/>
          </p:cNvSpPr>
          <p:nvPr>
            <p:ph type="sldNum" sz="quarter" idx="12"/>
          </p:nvPr>
        </p:nvSpPr>
        <p:spPr/>
        <p:txBody>
          <a:bodyPr/>
          <a:lstStyle/>
          <a:p>
            <a:fld id="{989FA253-AC87-4DCC-BA9C-9B3166E260FF}" type="slidenum">
              <a:rPr lang="en-US" smtClean="0"/>
              <a:t>44</a:t>
            </a:fld>
            <a:endParaRPr lang="en-US"/>
          </a:p>
        </p:txBody>
      </p:sp>
      <p:pic>
        <p:nvPicPr>
          <p:cNvPr id="5" name="Picture 4"/>
          <p:cNvPicPr>
            <a:picLocks noChangeAspect="1"/>
          </p:cNvPicPr>
          <p:nvPr/>
        </p:nvPicPr>
        <p:blipFill>
          <a:blip r:embed="rId3"/>
          <a:stretch>
            <a:fillRect/>
          </a:stretch>
        </p:blipFill>
        <p:spPr>
          <a:xfrm>
            <a:off x="291475" y="947056"/>
            <a:ext cx="5713420" cy="4541209"/>
          </a:xfrm>
          <a:prstGeom prst="rect">
            <a:avLst/>
          </a:prstGeom>
        </p:spPr>
      </p:pic>
      <p:pic>
        <p:nvPicPr>
          <p:cNvPr id="6" name="Picture 5"/>
          <p:cNvPicPr>
            <a:picLocks noChangeAspect="1"/>
          </p:cNvPicPr>
          <p:nvPr/>
        </p:nvPicPr>
        <p:blipFill>
          <a:blip r:embed="rId4"/>
          <a:stretch>
            <a:fillRect/>
          </a:stretch>
        </p:blipFill>
        <p:spPr>
          <a:xfrm>
            <a:off x="6097587" y="1294280"/>
            <a:ext cx="5782109" cy="4193986"/>
          </a:xfrm>
          <a:prstGeom prst="rect">
            <a:avLst/>
          </a:prstGeom>
        </p:spPr>
      </p:pic>
    </p:spTree>
    <p:extLst>
      <p:ext uri="{BB962C8B-B14F-4D97-AF65-F5344CB8AC3E}">
        <p14:creationId xmlns:p14="http://schemas.microsoft.com/office/powerpoint/2010/main" val="1415531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Sterile zone of the gown</a:t>
            </a:r>
          </a:p>
        </p:txBody>
      </p:sp>
      <p:sp>
        <p:nvSpPr>
          <p:cNvPr id="4" name="Slide Number Placeholder 3"/>
          <p:cNvSpPr>
            <a:spLocks noGrp="1"/>
          </p:cNvSpPr>
          <p:nvPr>
            <p:ph type="sldNum" sz="quarter" idx="12"/>
          </p:nvPr>
        </p:nvSpPr>
        <p:spPr/>
        <p:txBody>
          <a:bodyPr/>
          <a:lstStyle/>
          <a:p>
            <a:fld id="{989FA253-AC87-4DCC-BA9C-9B3166E260FF}" type="slidenum">
              <a:rPr lang="en-US" smtClean="0"/>
              <a:t>45</a:t>
            </a:fld>
            <a:endParaRPr lang="en-US"/>
          </a:p>
        </p:txBody>
      </p:sp>
      <p:pic>
        <p:nvPicPr>
          <p:cNvPr id="7" name="Picture 6"/>
          <p:cNvPicPr>
            <a:picLocks noChangeAspect="1"/>
          </p:cNvPicPr>
          <p:nvPr/>
        </p:nvPicPr>
        <p:blipFill>
          <a:blip r:embed="rId2"/>
          <a:stretch>
            <a:fillRect/>
          </a:stretch>
        </p:blipFill>
        <p:spPr>
          <a:xfrm>
            <a:off x="1097280" y="1125831"/>
            <a:ext cx="4608421" cy="4410622"/>
          </a:xfrm>
          <a:prstGeom prst="rect">
            <a:avLst/>
          </a:prstGeom>
        </p:spPr>
      </p:pic>
      <p:pic>
        <p:nvPicPr>
          <p:cNvPr id="8" name="Picture 2"/>
          <p:cNvPicPr>
            <a:picLocks noChangeAspect="1" noChangeArrowheads="1"/>
          </p:cNvPicPr>
          <p:nvPr/>
        </p:nvPicPr>
        <p:blipFill rotWithShape="1">
          <a:blip r:embed="rId3"/>
          <a:srcRect b="6773"/>
          <a:stretch/>
        </p:blipFill>
        <p:spPr bwMode="auto">
          <a:xfrm>
            <a:off x="6925822" y="32886"/>
            <a:ext cx="4074389" cy="5518829"/>
          </a:xfrm>
          <a:prstGeom prst="rect">
            <a:avLst/>
          </a:prstGeom>
          <a:noFill/>
          <a:ln w="9525">
            <a:noFill/>
            <a:miter lim="800000"/>
            <a:headEnd/>
            <a:tailEnd/>
          </a:ln>
          <a:effectLst/>
        </p:spPr>
      </p:pic>
      <p:sp>
        <p:nvSpPr>
          <p:cNvPr id="9" name="TextBox 8"/>
          <p:cNvSpPr txBox="1"/>
          <p:nvPr/>
        </p:nvSpPr>
        <p:spPr>
          <a:xfrm>
            <a:off x="-22735" y="32886"/>
            <a:ext cx="5568043" cy="646331"/>
          </a:xfrm>
          <a:prstGeom prst="rect">
            <a:avLst/>
          </a:prstGeom>
          <a:noFill/>
        </p:spPr>
        <p:txBody>
          <a:bodyPr wrap="square" rtlCol="0">
            <a:spAutoFit/>
          </a:bodyPr>
          <a:lstStyle/>
          <a:p>
            <a:r>
              <a:rPr lang="en-US" sz="3600" b="1" dirty="0">
                <a:ln w="12700">
                  <a:solidFill>
                    <a:srgbClr val="002060"/>
                  </a:solidFill>
                  <a:prstDash val="solid"/>
                </a:ln>
                <a:solidFill>
                  <a:srgbClr val="002060"/>
                </a:solidFill>
                <a:effectLst>
                  <a:outerShdw blurRad="38100" dist="38100" dir="2700000" algn="tl">
                    <a:srgbClr val="000000">
                      <a:alpha val="43137"/>
                    </a:srgbClr>
                  </a:outerShdw>
                </a:effectLst>
              </a:rPr>
              <a:t>Sterile zone of the gown</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908" y="1125831"/>
            <a:ext cx="698863" cy="849480"/>
          </a:xfrm>
          <a:prstGeom prst="rect">
            <a:avLst/>
          </a:prstGeom>
        </p:spPr>
      </p:pic>
    </p:spTree>
    <p:extLst>
      <p:ext uri="{BB962C8B-B14F-4D97-AF65-F5344CB8AC3E}">
        <p14:creationId xmlns:p14="http://schemas.microsoft.com/office/powerpoint/2010/main" val="349018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97280" y="6459785"/>
            <a:ext cx="2472271" cy="365125"/>
          </a:xfrm>
        </p:spPr>
        <p:txBody>
          <a:bodyPr/>
          <a:lstStyle/>
          <a:p>
            <a:r>
              <a:rPr lang="en-US"/>
              <a:t>4/23/2017</a:t>
            </a:r>
            <a:endParaRPr lang="en-US" dirty="0"/>
          </a:p>
        </p:txBody>
      </p:sp>
      <p:sp>
        <p:nvSpPr>
          <p:cNvPr id="3" name="Footer Placeholder 2"/>
          <p:cNvSpPr>
            <a:spLocks noGrp="1"/>
          </p:cNvSpPr>
          <p:nvPr>
            <p:ph type="ftr" sz="quarter" idx="11"/>
          </p:nvPr>
        </p:nvSpPr>
        <p:spPr>
          <a:xfrm>
            <a:off x="3686185" y="6459785"/>
            <a:ext cx="4822804" cy="365125"/>
          </a:xfrm>
        </p:spPr>
        <p:txBody>
          <a:bodyPr/>
          <a:lstStyle/>
          <a:p>
            <a:r>
              <a:rPr lang="en-US" dirty="0"/>
              <a:t>Sterile zone of the gown</a:t>
            </a:r>
          </a:p>
        </p:txBody>
      </p:sp>
      <p:sp>
        <p:nvSpPr>
          <p:cNvPr id="4" name="Slide Number Placeholder 3"/>
          <p:cNvSpPr>
            <a:spLocks noGrp="1"/>
          </p:cNvSpPr>
          <p:nvPr>
            <p:ph type="sldNum" sz="quarter" idx="12"/>
          </p:nvPr>
        </p:nvSpPr>
        <p:spPr>
          <a:xfrm>
            <a:off x="9900458" y="6459785"/>
            <a:ext cx="1312025" cy="365125"/>
          </a:xfrm>
        </p:spPr>
        <p:txBody>
          <a:bodyPr/>
          <a:lstStyle/>
          <a:p>
            <a:fld id="{989FA253-AC87-4DCC-BA9C-9B3166E260FF}" type="slidenum">
              <a:rPr lang="en-US" smtClean="0"/>
              <a:t>46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544" y="1573177"/>
            <a:ext cx="3511099" cy="33578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5" y="1082973"/>
            <a:ext cx="7219668" cy="3982148"/>
          </a:xfrm>
          <a:prstGeom prst="rect">
            <a:avLst/>
          </a:prstGeom>
        </p:spPr>
      </p:pic>
      <p:sp>
        <p:nvSpPr>
          <p:cNvPr id="9" name="TextBox 8"/>
          <p:cNvSpPr txBox="1"/>
          <p:nvPr/>
        </p:nvSpPr>
        <p:spPr>
          <a:xfrm>
            <a:off x="-22735" y="32886"/>
            <a:ext cx="5568043" cy="646331"/>
          </a:xfrm>
          <a:prstGeom prst="rect">
            <a:avLst/>
          </a:prstGeom>
          <a:noFill/>
        </p:spPr>
        <p:txBody>
          <a:bodyPr wrap="square" rtlCol="0">
            <a:spAutoFit/>
          </a:bodyPr>
          <a:lstStyle/>
          <a:p>
            <a:r>
              <a:rPr lang="en-US" sz="3600" b="1" dirty="0">
                <a:ln w="12700">
                  <a:solidFill>
                    <a:srgbClr val="002060"/>
                  </a:solidFill>
                  <a:prstDash val="solid"/>
                </a:ln>
                <a:solidFill>
                  <a:srgbClr val="002060"/>
                </a:solidFill>
                <a:effectLst>
                  <a:outerShdw blurRad="38100" dist="38100" dir="2700000" algn="tl">
                    <a:srgbClr val="000000">
                      <a:alpha val="43137"/>
                    </a:srgbClr>
                  </a:outerShdw>
                </a:effectLst>
              </a:rPr>
              <a:t>Sterile zone of the gown</a:t>
            </a:r>
          </a:p>
        </p:txBody>
      </p:sp>
    </p:spTree>
    <p:extLst>
      <p:ext uri="{BB962C8B-B14F-4D97-AF65-F5344CB8AC3E}">
        <p14:creationId xmlns:p14="http://schemas.microsoft.com/office/powerpoint/2010/main" val="1466502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97280" y="6459785"/>
            <a:ext cx="2472271" cy="365125"/>
          </a:xfrm>
        </p:spPr>
        <p:txBody>
          <a:bodyPr/>
          <a:lstStyle/>
          <a:p>
            <a:r>
              <a:rPr lang="en-US"/>
              <a:t>4/23/2017</a:t>
            </a:r>
            <a:endParaRPr lang="en-US" dirty="0"/>
          </a:p>
        </p:txBody>
      </p:sp>
      <p:sp>
        <p:nvSpPr>
          <p:cNvPr id="3" name="Footer Placeholder 2"/>
          <p:cNvSpPr>
            <a:spLocks noGrp="1"/>
          </p:cNvSpPr>
          <p:nvPr>
            <p:ph type="ftr" sz="quarter" idx="11"/>
          </p:nvPr>
        </p:nvSpPr>
        <p:spPr>
          <a:xfrm>
            <a:off x="3686185" y="6459785"/>
            <a:ext cx="4822804" cy="365125"/>
          </a:xfrm>
        </p:spPr>
        <p:txBody>
          <a:bodyPr/>
          <a:lstStyle/>
          <a:p>
            <a:r>
              <a:rPr lang="en-US" dirty="0"/>
              <a:t>Sterile zone of the gown</a:t>
            </a:r>
          </a:p>
        </p:txBody>
      </p:sp>
      <p:sp>
        <p:nvSpPr>
          <p:cNvPr id="4" name="Slide Number Placeholder 3"/>
          <p:cNvSpPr>
            <a:spLocks noGrp="1"/>
          </p:cNvSpPr>
          <p:nvPr>
            <p:ph type="sldNum" sz="quarter" idx="12"/>
          </p:nvPr>
        </p:nvSpPr>
        <p:spPr>
          <a:xfrm>
            <a:off x="9900458" y="6459785"/>
            <a:ext cx="1312025" cy="365125"/>
          </a:xfrm>
        </p:spPr>
        <p:txBody>
          <a:bodyPr/>
          <a:lstStyle/>
          <a:p>
            <a:fld id="{989FA253-AC87-4DCC-BA9C-9B3166E260FF}" type="slidenum">
              <a:rPr lang="en-US" smtClean="0"/>
              <a:t>47</a:t>
            </a:fld>
            <a:endParaRPr lang="en-US"/>
          </a:p>
        </p:txBody>
      </p:sp>
      <p:sp>
        <p:nvSpPr>
          <p:cNvPr id="7" name="TextBox 6"/>
          <p:cNvSpPr txBox="1"/>
          <p:nvPr/>
        </p:nvSpPr>
        <p:spPr>
          <a:xfrm>
            <a:off x="-22735" y="32886"/>
            <a:ext cx="5568043" cy="646331"/>
          </a:xfrm>
          <a:prstGeom prst="rect">
            <a:avLst/>
          </a:prstGeom>
          <a:noFill/>
        </p:spPr>
        <p:txBody>
          <a:bodyPr wrap="square" rtlCol="0">
            <a:spAutoFit/>
          </a:bodyPr>
          <a:lstStyle/>
          <a:p>
            <a:r>
              <a:rPr lang="en-US" sz="3600" b="1" dirty="0">
                <a:ln w="12700">
                  <a:solidFill>
                    <a:srgbClr val="002060"/>
                  </a:solidFill>
                  <a:prstDash val="solid"/>
                </a:ln>
                <a:solidFill>
                  <a:srgbClr val="002060"/>
                </a:solidFill>
                <a:effectLst>
                  <a:outerShdw blurRad="38100" dist="38100" dir="2700000" algn="tl">
                    <a:srgbClr val="000000">
                      <a:alpha val="43137"/>
                    </a:srgbClr>
                  </a:outerShdw>
                </a:effectLst>
              </a:rPr>
              <a:t>Sterile zone of the gown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240" y="1574342"/>
            <a:ext cx="4194800" cy="348217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877" y="1600199"/>
            <a:ext cx="5000616" cy="3430457"/>
          </a:xfrm>
          <a:prstGeom prst="rect">
            <a:avLst/>
          </a:prstGeom>
        </p:spPr>
      </p:pic>
    </p:spTree>
    <p:extLst>
      <p:ext uri="{BB962C8B-B14F-4D97-AF65-F5344CB8AC3E}">
        <p14:creationId xmlns:p14="http://schemas.microsoft.com/office/powerpoint/2010/main" val="3449559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Moving around the OR</a:t>
            </a:r>
          </a:p>
        </p:txBody>
      </p:sp>
      <p:sp>
        <p:nvSpPr>
          <p:cNvPr id="4" name="Slide Number Placeholder 3"/>
          <p:cNvSpPr>
            <a:spLocks noGrp="1"/>
          </p:cNvSpPr>
          <p:nvPr>
            <p:ph type="sldNum" sz="quarter" idx="12"/>
          </p:nvPr>
        </p:nvSpPr>
        <p:spPr/>
        <p:txBody>
          <a:bodyPr/>
          <a:lstStyle/>
          <a:p>
            <a:fld id="{989FA253-AC87-4DCC-BA9C-9B3166E260FF}" type="slidenum">
              <a:rPr lang="en-US" smtClean="0"/>
              <a:t>48</a:t>
            </a:fld>
            <a:endParaRPr lang="en-US"/>
          </a:p>
        </p:txBody>
      </p:sp>
      <p:pic>
        <p:nvPicPr>
          <p:cNvPr id="6" name="Picture 2"/>
          <p:cNvPicPr>
            <a:picLocks noChangeAspect="1" noChangeArrowheads="1"/>
          </p:cNvPicPr>
          <p:nvPr/>
        </p:nvPicPr>
        <p:blipFill rotWithShape="1">
          <a:blip r:embed="rId3"/>
          <a:srcRect l="7253" r="1399" b="15889"/>
          <a:stretch/>
        </p:blipFill>
        <p:spPr bwMode="auto">
          <a:xfrm>
            <a:off x="0" y="624468"/>
            <a:ext cx="12192000" cy="4192459"/>
          </a:xfrm>
          <a:prstGeom prst="rect">
            <a:avLst/>
          </a:prstGeom>
          <a:noFill/>
          <a:ln w="9525">
            <a:noFill/>
            <a:miter lim="800000"/>
            <a:headEnd/>
            <a:tailEnd/>
          </a:ln>
          <a:effectLst/>
        </p:spPr>
      </p:pic>
    </p:spTree>
    <p:extLst>
      <p:ext uri="{BB962C8B-B14F-4D97-AF65-F5344CB8AC3E}">
        <p14:creationId xmlns:p14="http://schemas.microsoft.com/office/powerpoint/2010/main" val="3051212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9FA253-AC87-4DCC-BA9C-9B3166E260FF}" type="slidenum">
              <a:rPr lang="en-US" smtClean="0"/>
              <a:t>49</a:t>
            </a:fld>
            <a:endParaRPr lang="en-US"/>
          </a:p>
        </p:txBody>
      </p:sp>
      <p:sp>
        <p:nvSpPr>
          <p:cNvPr id="7" name="TextBox 6"/>
          <p:cNvSpPr txBox="1"/>
          <p:nvPr/>
        </p:nvSpPr>
        <p:spPr>
          <a:xfrm>
            <a:off x="1097280" y="1820895"/>
            <a:ext cx="10662557" cy="2308324"/>
          </a:xfrm>
          <a:prstGeom prst="rect">
            <a:avLst/>
          </a:prstGeom>
          <a:noFill/>
        </p:spPr>
        <p:txBody>
          <a:bodyPr wrap="square" rtlCol="0">
            <a:spAutoFit/>
          </a:bodyPr>
          <a:lstStyle/>
          <a:p>
            <a:pPr algn="ctr"/>
            <a:r>
              <a:rPr lang="en-US" sz="7200" b="1" dirty="0">
                <a:ln w="12700">
                  <a:solidFill>
                    <a:srgbClr val="002060"/>
                  </a:solidFill>
                  <a:prstDash val="solid"/>
                </a:ln>
                <a:solidFill>
                  <a:srgbClr val="002060"/>
                </a:solidFill>
                <a:effectLst>
                  <a:outerShdw blurRad="38100" dist="38100" dir="2700000" algn="tl">
                    <a:srgbClr val="000000">
                      <a:alpha val="43137"/>
                    </a:srgbClr>
                  </a:outerShdw>
                </a:effectLst>
              </a:rPr>
              <a:t>Thank you </a:t>
            </a:r>
          </a:p>
          <a:p>
            <a:pPr algn="ctr"/>
            <a:r>
              <a:rPr lang="en-US" sz="7200" b="1" dirty="0">
                <a:ln w="12700">
                  <a:solidFill>
                    <a:srgbClr val="002060"/>
                  </a:solidFill>
                  <a:prstDash val="solid"/>
                </a:ln>
                <a:solidFill>
                  <a:srgbClr val="002060"/>
                </a:solidFill>
                <a:effectLst>
                  <a:outerShdw blurRad="38100" dist="38100" dir="2700000" algn="tl">
                    <a:srgbClr val="000000">
                      <a:alpha val="43137"/>
                    </a:srgbClr>
                  </a:outerShdw>
                </a:effectLst>
              </a:rPr>
              <a:t>for your attention! </a:t>
            </a:r>
          </a:p>
        </p:txBody>
      </p:sp>
    </p:spTree>
    <p:extLst>
      <p:ext uri="{BB962C8B-B14F-4D97-AF65-F5344CB8AC3E}">
        <p14:creationId xmlns:p14="http://schemas.microsoft.com/office/powerpoint/2010/main" val="1857213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attire</a:t>
            </a:r>
          </a:p>
        </p:txBody>
      </p:sp>
      <p:sp>
        <p:nvSpPr>
          <p:cNvPr id="4" name="Slide Number Placeholder 3"/>
          <p:cNvSpPr>
            <a:spLocks noGrp="1"/>
          </p:cNvSpPr>
          <p:nvPr>
            <p:ph type="sldNum" sz="quarter" idx="12"/>
          </p:nvPr>
        </p:nvSpPr>
        <p:spPr/>
        <p:txBody>
          <a:bodyPr/>
          <a:lstStyle/>
          <a:p>
            <a:fld id="{989FA253-AC87-4DCC-BA9C-9B3166E260FF}" type="slidenum">
              <a:rPr lang="en-US" smtClean="0"/>
              <a:t>5</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283" t="14755" r="5100" b="20763"/>
          <a:stretch/>
        </p:blipFill>
        <p:spPr>
          <a:xfrm>
            <a:off x="534670" y="3568700"/>
            <a:ext cx="2499360" cy="179832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383280" cy="338328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8162" y="101600"/>
            <a:ext cx="3019425" cy="34671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8399" y="311955"/>
            <a:ext cx="3046390" cy="304639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5749" y="327025"/>
            <a:ext cx="3016250" cy="3016250"/>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3786" t="14315" r="6782" b="8477"/>
          <a:stretch/>
        </p:blipFill>
        <p:spPr>
          <a:xfrm>
            <a:off x="9668268" y="4887080"/>
            <a:ext cx="2430363" cy="139877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9229" y="3270329"/>
            <a:ext cx="2298330" cy="1723748"/>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7115" y="3899910"/>
            <a:ext cx="1874290" cy="1532783"/>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4671" y="3754097"/>
            <a:ext cx="1575082" cy="1678596"/>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3672" y="3568700"/>
            <a:ext cx="2492204" cy="2515496"/>
          </a:xfrm>
          <a:prstGeom prst="rect">
            <a:avLst/>
          </a:prstGeom>
        </p:spPr>
      </p:pic>
    </p:spTree>
    <p:extLst>
      <p:ext uri="{BB962C8B-B14F-4D97-AF65-F5344CB8AC3E}">
        <p14:creationId xmlns:p14="http://schemas.microsoft.com/office/powerpoint/2010/main" val="3236754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FA253-AC87-4DCC-BA9C-9B3166E260FF}" type="slidenum">
              <a:rPr lang="en-US" smtClean="0"/>
              <a:t>50</a:t>
            </a:fld>
            <a:endParaRPr lang="en-US"/>
          </a:p>
        </p:txBody>
      </p:sp>
      <p:sp>
        <p:nvSpPr>
          <p:cNvPr id="5" name="Rectangle 4"/>
          <p:cNvSpPr/>
          <p:nvPr/>
        </p:nvSpPr>
        <p:spPr>
          <a:xfrm>
            <a:off x="587829" y="117693"/>
            <a:ext cx="11283042" cy="6740307"/>
          </a:xfrm>
          <a:prstGeom prst="rect">
            <a:avLst/>
          </a:prstGeom>
        </p:spPr>
        <p:txBody>
          <a:bodyPr wrap="square">
            <a:spAutoFit/>
          </a:bodyPr>
          <a:lstStyle/>
          <a:p>
            <a:pPr lvl="0" algn="ctr" defTabSz="914400">
              <a:defRPr/>
            </a:pPr>
            <a:r>
              <a:rPr lang="en-US" sz="7200" b="1" dirty="0">
                <a:ln w="12700">
                  <a:solidFill>
                    <a:srgbClr val="002060"/>
                  </a:solidFill>
                  <a:prstDash val="solid"/>
                </a:ln>
                <a:solidFill>
                  <a:srgbClr val="002060"/>
                </a:solidFill>
                <a:effectLst>
                  <a:outerShdw blurRad="38100" dist="38100" dir="2700000" algn="tl">
                    <a:srgbClr val="000000">
                      <a:alpha val="43137"/>
                    </a:srgbClr>
                  </a:outerShdw>
                </a:effectLst>
              </a:rPr>
              <a:t>Please maintain discipline, comply to your tutors requests and do not use provided surgical attire without their permission.</a:t>
            </a:r>
            <a:br>
              <a:rPr lang="en-US" sz="7200" b="1" dirty="0">
                <a:ln w="12700">
                  <a:solidFill>
                    <a:srgbClr val="002060"/>
                  </a:solidFill>
                  <a:prstDash val="solid"/>
                </a:ln>
                <a:solidFill>
                  <a:srgbClr val="002060"/>
                </a:solidFill>
                <a:effectLst>
                  <a:outerShdw blurRad="38100" dist="38100" dir="2700000" algn="tl">
                    <a:srgbClr val="000000">
                      <a:alpha val="43137"/>
                    </a:srgbClr>
                  </a:outerShdw>
                </a:effectLst>
              </a:rPr>
            </a:br>
            <a:endParaRPr lang="en-US" sz="7200" b="1" dirty="0">
              <a:ln w="12700">
                <a:solidFill>
                  <a:srgbClr val="002060"/>
                </a:solidFill>
                <a:prstDash val="solid"/>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5579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fld id="{989FA253-AC87-4DCC-BA9C-9B3166E260FF}" type="slidenum">
              <a:rPr lang="en-US" smtClean="0"/>
              <a:t>51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85" y="670560"/>
            <a:ext cx="4846320" cy="4846320"/>
          </a:xfrm>
          <a:prstGeom prst="rect">
            <a:avLst/>
          </a:prstGeom>
        </p:spPr>
      </p:pic>
    </p:spTree>
    <p:extLst>
      <p:ext uri="{BB962C8B-B14F-4D97-AF65-F5344CB8AC3E}">
        <p14:creationId xmlns:p14="http://schemas.microsoft.com/office/powerpoint/2010/main" val="1957533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attire</a:t>
            </a:r>
          </a:p>
        </p:txBody>
      </p:sp>
      <p:sp>
        <p:nvSpPr>
          <p:cNvPr id="4" name="Slide Number Placeholder 3"/>
          <p:cNvSpPr>
            <a:spLocks noGrp="1"/>
          </p:cNvSpPr>
          <p:nvPr>
            <p:ph type="sldNum" sz="quarter" idx="12"/>
          </p:nvPr>
        </p:nvSpPr>
        <p:spPr/>
        <p:txBody>
          <a:bodyPr/>
          <a:lstStyle/>
          <a:p>
            <a:fld id="{989FA253-AC87-4DCC-BA9C-9B3166E260FF}" type="slidenum">
              <a:rPr lang="en-US" smtClean="0"/>
              <a:t>6</a:t>
            </a:fld>
            <a:endParaRPr lang="en-US"/>
          </a:p>
        </p:txBody>
      </p:sp>
      <p:sp>
        <p:nvSpPr>
          <p:cNvPr id="5" name="Rectangle 4"/>
          <p:cNvSpPr/>
          <p:nvPr/>
        </p:nvSpPr>
        <p:spPr>
          <a:xfrm>
            <a:off x="243112" y="152400"/>
            <a:ext cx="11708949" cy="5755422"/>
          </a:xfrm>
          <a:prstGeom prst="rect">
            <a:avLst/>
          </a:prstGeom>
        </p:spPr>
        <p:txBody>
          <a:bodyPr wrap="square">
            <a:spAutoFit/>
          </a:bodyPr>
          <a:lstStyle/>
          <a:p>
            <a:r>
              <a:rPr lang="en-US" sz="2800" b="1" u="sng" dirty="0">
                <a:ln w="12700">
                  <a:solidFill>
                    <a:srgbClr val="002060"/>
                  </a:solidFill>
                  <a:prstDash val="solid"/>
                </a:ln>
                <a:solidFill>
                  <a:srgbClr val="002060"/>
                </a:solidFill>
                <a:latin typeface="+mj-lt"/>
                <a:ea typeface="+mj-ea"/>
                <a:cs typeface="+mj-cs"/>
              </a:rPr>
              <a:t>Surgical cap </a:t>
            </a:r>
            <a:r>
              <a:rPr lang="en-US" sz="2800" b="1" dirty="0">
                <a:ln w="12700">
                  <a:solidFill>
                    <a:srgbClr val="002060"/>
                  </a:solidFill>
                  <a:prstDash val="solid"/>
                </a:ln>
                <a:solidFill>
                  <a:srgbClr val="002060"/>
                </a:solidFill>
                <a:latin typeface="+mj-lt"/>
                <a:ea typeface="+mj-ea"/>
                <a:cs typeface="+mj-cs"/>
              </a:rPr>
              <a:t>-  prevents possible contamination of the sterile field by </a:t>
            </a:r>
            <a:r>
              <a:rPr lang="en-US" sz="2800" b="1" u="sng" dirty="0">
                <a:ln w="12700">
                  <a:solidFill>
                    <a:srgbClr val="002060"/>
                  </a:solidFill>
                  <a:prstDash val="solid"/>
                </a:ln>
                <a:solidFill>
                  <a:srgbClr val="002060"/>
                </a:solidFill>
                <a:latin typeface="+mj-lt"/>
                <a:ea typeface="+mj-ea"/>
                <a:cs typeface="+mj-cs"/>
              </a:rPr>
              <a:t>falling hair or dandruff.</a:t>
            </a:r>
            <a:br>
              <a:rPr lang="en-US" sz="2800" b="1" dirty="0">
                <a:ln w="12700">
                  <a:solidFill>
                    <a:srgbClr val="002060"/>
                  </a:solidFill>
                  <a:prstDash val="solid"/>
                </a:ln>
                <a:solidFill>
                  <a:srgbClr val="002060"/>
                </a:solidFill>
                <a:latin typeface="+mj-lt"/>
                <a:ea typeface="+mj-ea"/>
                <a:cs typeface="+mj-cs"/>
              </a:rPr>
            </a:br>
            <a:br>
              <a:rPr lang="en-US" sz="2800" b="1" dirty="0">
                <a:ln w="12700">
                  <a:solidFill>
                    <a:srgbClr val="002060"/>
                  </a:solidFill>
                  <a:prstDash val="solid"/>
                </a:ln>
                <a:solidFill>
                  <a:srgbClr val="002060"/>
                </a:solidFill>
                <a:latin typeface="+mj-lt"/>
                <a:ea typeface="+mj-ea"/>
                <a:cs typeface="+mj-cs"/>
              </a:rPr>
            </a:br>
            <a:r>
              <a:rPr lang="en-US" sz="2800" b="1" u="sng" dirty="0">
                <a:ln w="12700">
                  <a:solidFill>
                    <a:srgbClr val="002060"/>
                  </a:solidFill>
                  <a:prstDash val="solid"/>
                </a:ln>
                <a:solidFill>
                  <a:srgbClr val="002060"/>
                </a:solidFill>
                <a:latin typeface="+mj-lt"/>
                <a:ea typeface="+mj-ea"/>
                <a:cs typeface="+mj-cs"/>
              </a:rPr>
              <a:t>Footwear</a:t>
            </a:r>
            <a:r>
              <a:rPr lang="en-US" sz="2800" b="1" dirty="0">
                <a:ln w="12700">
                  <a:solidFill>
                    <a:srgbClr val="002060"/>
                  </a:solidFill>
                  <a:prstDash val="solid"/>
                </a:ln>
                <a:solidFill>
                  <a:srgbClr val="002060"/>
                </a:solidFill>
                <a:latin typeface="+mj-lt"/>
                <a:ea typeface="+mj-ea"/>
                <a:cs typeface="+mj-cs"/>
              </a:rPr>
              <a:t> –  limits OR contamination and prevents medical personnel contamination by </a:t>
            </a:r>
            <a:r>
              <a:rPr lang="en-US" sz="2800" b="1" u="sng" dirty="0">
                <a:ln w="12700">
                  <a:solidFill>
                    <a:srgbClr val="002060"/>
                  </a:solidFill>
                  <a:prstDash val="solid"/>
                </a:ln>
                <a:solidFill>
                  <a:srgbClr val="002060"/>
                </a:solidFill>
                <a:latin typeface="+mj-lt"/>
                <a:ea typeface="+mj-ea"/>
                <a:cs typeface="+mj-cs"/>
              </a:rPr>
              <a:t>bodily fluids/blood </a:t>
            </a:r>
            <a:r>
              <a:rPr lang="en-US" sz="2800" b="1" dirty="0">
                <a:ln w="12700">
                  <a:solidFill>
                    <a:srgbClr val="002060"/>
                  </a:solidFill>
                  <a:prstDash val="solid"/>
                </a:ln>
                <a:solidFill>
                  <a:srgbClr val="002060"/>
                </a:solidFill>
                <a:latin typeface="+mj-lt"/>
                <a:ea typeface="+mj-ea"/>
                <a:cs typeface="+mj-cs"/>
              </a:rPr>
              <a:t>(also provides non-slip surface)</a:t>
            </a:r>
            <a:br>
              <a:rPr lang="en-US" sz="2800" b="1" dirty="0">
                <a:ln w="12700">
                  <a:solidFill>
                    <a:srgbClr val="002060"/>
                  </a:solidFill>
                  <a:prstDash val="solid"/>
                </a:ln>
                <a:solidFill>
                  <a:srgbClr val="002060"/>
                </a:solidFill>
                <a:latin typeface="+mj-lt"/>
                <a:ea typeface="+mj-ea"/>
                <a:cs typeface="+mj-cs"/>
              </a:rPr>
            </a:br>
            <a:br>
              <a:rPr lang="en-US" sz="2800" b="1" dirty="0">
                <a:ln w="12700">
                  <a:solidFill>
                    <a:srgbClr val="002060"/>
                  </a:solidFill>
                  <a:prstDash val="solid"/>
                </a:ln>
                <a:solidFill>
                  <a:srgbClr val="002060"/>
                </a:solidFill>
                <a:latin typeface="+mj-lt"/>
                <a:ea typeface="+mj-ea"/>
                <a:cs typeface="+mj-cs"/>
              </a:rPr>
            </a:br>
            <a:r>
              <a:rPr lang="en-US" sz="2800" b="1" u="sng" dirty="0">
                <a:ln w="12700">
                  <a:solidFill>
                    <a:srgbClr val="002060"/>
                  </a:solidFill>
                  <a:prstDash val="solid"/>
                </a:ln>
                <a:solidFill>
                  <a:srgbClr val="002060"/>
                </a:solidFill>
                <a:latin typeface="+mj-lt"/>
                <a:ea typeface="+mj-ea"/>
                <a:cs typeface="+mj-cs"/>
              </a:rPr>
              <a:t>Mask</a:t>
            </a:r>
            <a:r>
              <a:rPr lang="en-US" sz="2800" b="1" dirty="0">
                <a:ln w="12700">
                  <a:solidFill>
                    <a:srgbClr val="002060"/>
                  </a:solidFill>
                  <a:prstDash val="solid"/>
                </a:ln>
                <a:solidFill>
                  <a:srgbClr val="002060"/>
                </a:solidFill>
                <a:latin typeface="+mj-lt"/>
                <a:ea typeface="+mj-ea"/>
                <a:cs typeface="+mj-cs"/>
              </a:rPr>
              <a:t> - Protects the patient from </a:t>
            </a:r>
            <a:r>
              <a:rPr lang="en-US" sz="2800" b="1" u="sng" dirty="0">
                <a:ln w="12700">
                  <a:solidFill>
                    <a:srgbClr val="002060"/>
                  </a:solidFill>
                  <a:prstDash val="solid"/>
                </a:ln>
                <a:solidFill>
                  <a:srgbClr val="002060"/>
                </a:solidFill>
                <a:latin typeface="+mj-lt"/>
                <a:ea typeface="+mj-ea"/>
                <a:cs typeface="+mj-cs"/>
              </a:rPr>
              <a:t>exhaled </a:t>
            </a:r>
            <a:r>
              <a:rPr lang="en-US" sz="2800" u="sng" dirty="0">
                <a:ln w="12700">
                  <a:solidFill>
                    <a:srgbClr val="002060"/>
                  </a:solidFill>
                  <a:prstDash val="solid"/>
                </a:ln>
                <a:solidFill>
                  <a:srgbClr val="002060"/>
                </a:solidFill>
              </a:rPr>
              <a:t>bacteria</a:t>
            </a:r>
            <a:r>
              <a:rPr lang="en-US" sz="2800" b="1" u="sng" dirty="0">
                <a:ln w="12700">
                  <a:solidFill>
                    <a:srgbClr val="002060"/>
                  </a:solidFill>
                  <a:prstDash val="solid"/>
                </a:ln>
                <a:solidFill>
                  <a:srgbClr val="002060"/>
                </a:solidFill>
                <a:latin typeface="+mj-lt"/>
                <a:ea typeface="+mj-ea"/>
                <a:cs typeface="+mj-cs"/>
              </a:rPr>
              <a:t> </a:t>
            </a:r>
            <a:r>
              <a:rPr lang="en-US" sz="2800" b="1" dirty="0">
                <a:ln w="12700">
                  <a:solidFill>
                    <a:srgbClr val="002060"/>
                  </a:solidFill>
                  <a:prstDash val="solid"/>
                </a:ln>
                <a:solidFill>
                  <a:srgbClr val="002060"/>
                </a:solidFill>
                <a:latin typeface="+mj-lt"/>
                <a:ea typeface="+mj-ea"/>
                <a:cs typeface="+mj-cs"/>
              </a:rPr>
              <a:t>by operating room personnel (also protects mucous membranes of nose and mouth from blood/fluid splashes)</a:t>
            </a:r>
          </a:p>
          <a:p>
            <a:endParaRPr lang="en-US" sz="2800" b="1" dirty="0">
              <a:ln w="12700">
                <a:solidFill>
                  <a:srgbClr val="002060"/>
                </a:solidFill>
                <a:prstDash val="solid"/>
              </a:ln>
              <a:solidFill>
                <a:srgbClr val="002060"/>
              </a:solidFill>
              <a:latin typeface="+mj-lt"/>
              <a:ea typeface="+mj-ea"/>
              <a:cs typeface="+mj-cs"/>
            </a:endParaRPr>
          </a:p>
          <a:p>
            <a:r>
              <a:rPr lang="en-US" sz="2800" b="1" u="sng" dirty="0">
                <a:ln w="12700">
                  <a:solidFill>
                    <a:srgbClr val="002060"/>
                  </a:solidFill>
                  <a:prstDash val="solid"/>
                </a:ln>
                <a:solidFill>
                  <a:srgbClr val="002060"/>
                </a:solidFill>
                <a:latin typeface="+mj-lt"/>
                <a:ea typeface="+mj-ea"/>
                <a:cs typeface="+mj-cs"/>
              </a:rPr>
              <a:t>Protective eyewear </a:t>
            </a:r>
            <a:r>
              <a:rPr lang="en-US" sz="2800" b="1" dirty="0">
                <a:ln w="12700">
                  <a:solidFill>
                    <a:srgbClr val="002060"/>
                  </a:solidFill>
                  <a:prstDash val="solid"/>
                </a:ln>
                <a:solidFill>
                  <a:srgbClr val="002060"/>
                </a:solidFill>
                <a:latin typeface="+mj-lt"/>
                <a:ea typeface="+mj-ea"/>
                <a:cs typeface="+mj-cs"/>
              </a:rPr>
              <a:t>– protects eyes from </a:t>
            </a:r>
            <a:r>
              <a:rPr lang="en-US" sz="2800" b="1" u="sng" dirty="0">
                <a:ln w="12700">
                  <a:solidFill>
                    <a:srgbClr val="002060"/>
                  </a:solidFill>
                  <a:prstDash val="solid"/>
                </a:ln>
                <a:solidFill>
                  <a:srgbClr val="002060"/>
                </a:solidFill>
                <a:latin typeface="+mj-lt"/>
                <a:ea typeface="+mj-ea"/>
                <a:cs typeface="+mj-cs"/>
              </a:rPr>
              <a:t>blood/fluid splashes </a:t>
            </a:r>
            <a:r>
              <a:rPr lang="en-US" sz="2800" b="1" dirty="0">
                <a:ln w="12700">
                  <a:solidFill>
                    <a:srgbClr val="002060"/>
                  </a:solidFill>
                  <a:prstDash val="solid"/>
                </a:ln>
                <a:solidFill>
                  <a:srgbClr val="002060"/>
                </a:solidFill>
                <a:latin typeface="+mj-lt"/>
                <a:ea typeface="+mj-ea"/>
                <a:cs typeface="+mj-cs"/>
              </a:rPr>
              <a:t>during operation </a:t>
            </a:r>
          </a:p>
          <a:p>
            <a:endParaRPr lang="en-US" sz="2800" b="1" dirty="0">
              <a:ln w="12700">
                <a:solidFill>
                  <a:srgbClr val="002060"/>
                </a:solidFill>
                <a:prstDash val="solid"/>
              </a:ln>
              <a:solidFill>
                <a:srgbClr val="002060"/>
              </a:solidFill>
              <a:latin typeface="+mj-lt"/>
              <a:ea typeface="+mj-ea"/>
              <a:cs typeface="+mj-cs"/>
            </a:endParaRPr>
          </a:p>
          <a:p>
            <a:r>
              <a:rPr lang="en-US" sz="2800" b="1" u="sng" dirty="0">
                <a:ln w="12700">
                  <a:solidFill>
                    <a:srgbClr val="002060"/>
                  </a:solidFill>
                  <a:prstDash val="solid"/>
                </a:ln>
                <a:solidFill>
                  <a:srgbClr val="002060"/>
                </a:solidFill>
                <a:latin typeface="+mj-lt"/>
                <a:ea typeface="+mj-ea"/>
                <a:cs typeface="+mj-cs"/>
              </a:rPr>
              <a:t>Jacket</a:t>
            </a:r>
            <a:r>
              <a:rPr lang="en-US" sz="2800" b="1" dirty="0">
                <a:ln w="12700">
                  <a:solidFill>
                    <a:srgbClr val="002060"/>
                  </a:solidFill>
                  <a:prstDash val="solid"/>
                </a:ln>
                <a:solidFill>
                  <a:srgbClr val="002060"/>
                </a:solidFill>
                <a:latin typeface="+mj-lt"/>
                <a:ea typeface="+mj-ea"/>
                <a:cs typeface="+mj-cs"/>
              </a:rPr>
              <a:t> – extra layer of protection and comfort.</a:t>
            </a:r>
            <a:br>
              <a:rPr lang="en-US" sz="1600" dirty="0"/>
            </a:br>
            <a:br>
              <a:rPr lang="en-US" sz="1600" dirty="0"/>
            </a:br>
            <a:endParaRPr lang="en-US" sz="1600" dirty="0"/>
          </a:p>
        </p:txBody>
      </p:sp>
    </p:spTree>
    <p:extLst>
      <p:ext uri="{BB962C8B-B14F-4D97-AF65-F5344CB8AC3E}">
        <p14:creationId xmlns:p14="http://schemas.microsoft.com/office/powerpoint/2010/main" val="4281622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Surgical attire</a:t>
            </a:r>
          </a:p>
        </p:txBody>
      </p:sp>
      <p:sp>
        <p:nvSpPr>
          <p:cNvPr id="4" name="Slide Number Placeholder 3"/>
          <p:cNvSpPr>
            <a:spLocks noGrp="1"/>
          </p:cNvSpPr>
          <p:nvPr>
            <p:ph type="sldNum" sz="quarter" idx="12"/>
          </p:nvPr>
        </p:nvSpPr>
        <p:spPr/>
        <p:txBody>
          <a:bodyPr/>
          <a:lstStyle/>
          <a:p>
            <a:fld id="{989FA253-AC87-4DCC-BA9C-9B3166E260FF}" type="slidenum">
              <a:rPr lang="en-US" smtClean="0"/>
              <a:t>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629" y="123448"/>
            <a:ext cx="3374054" cy="60039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94" y="119440"/>
            <a:ext cx="3376306" cy="60079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8318" y="1357217"/>
            <a:ext cx="5445764" cy="3063242"/>
          </a:xfrm>
          <a:prstGeom prst="rect">
            <a:avLst/>
          </a:prstGeom>
        </p:spPr>
      </p:pic>
    </p:spTree>
    <p:extLst>
      <p:ext uri="{BB962C8B-B14F-4D97-AF65-F5344CB8AC3E}">
        <p14:creationId xmlns:p14="http://schemas.microsoft.com/office/powerpoint/2010/main" val="2972112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r>
              <a:rPr lang="en-US" dirty="0"/>
              <a:t>Sterile surgical attire</a:t>
            </a:r>
          </a:p>
        </p:txBody>
      </p:sp>
      <p:sp>
        <p:nvSpPr>
          <p:cNvPr id="4" name="Slide Number Placeholder 3"/>
          <p:cNvSpPr>
            <a:spLocks noGrp="1"/>
          </p:cNvSpPr>
          <p:nvPr>
            <p:ph type="sldNum" sz="quarter" idx="12"/>
          </p:nvPr>
        </p:nvSpPr>
        <p:spPr/>
        <p:txBody>
          <a:bodyPr/>
          <a:lstStyle/>
          <a:p>
            <a:fld id="{989FA253-AC87-4DCC-BA9C-9B3166E260FF}" type="slidenum">
              <a:rPr lang="en-US" smtClean="0"/>
              <a:t>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492" y="793722"/>
            <a:ext cx="7255627" cy="483406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223" r="18132"/>
          <a:stretch/>
        </p:blipFill>
        <p:spPr>
          <a:xfrm>
            <a:off x="308191" y="726633"/>
            <a:ext cx="3261360" cy="4968240"/>
          </a:xfrm>
          <a:prstGeom prst="rect">
            <a:avLst/>
          </a:prstGeom>
        </p:spPr>
      </p:pic>
      <p:sp>
        <p:nvSpPr>
          <p:cNvPr id="11" name="TextBox 10"/>
          <p:cNvSpPr txBox="1"/>
          <p:nvPr/>
        </p:nvSpPr>
        <p:spPr>
          <a:xfrm>
            <a:off x="3322320" y="79800"/>
            <a:ext cx="8869680" cy="461665"/>
          </a:xfrm>
          <a:prstGeom prst="rect">
            <a:avLst/>
          </a:prstGeom>
          <a:noFill/>
        </p:spPr>
        <p:txBody>
          <a:bodyPr wrap="square" rtlCol="0">
            <a:spAutoFit/>
          </a:bodyPr>
          <a:lstStyle/>
          <a:p>
            <a:pPr algn="r"/>
            <a:r>
              <a:rPr lang="en-US" sz="2400" i="1" dirty="0">
                <a:ln w="12700">
                  <a:solidFill>
                    <a:srgbClr val="002060"/>
                  </a:solidFill>
                  <a:prstDash val="solid"/>
                </a:ln>
                <a:solidFill>
                  <a:srgbClr val="002060"/>
                </a:solidFill>
                <a:latin typeface="+mj-lt"/>
                <a:ea typeface="+mj-ea"/>
                <a:cs typeface="+mj-cs"/>
              </a:rPr>
              <a:t>Only when participating in </a:t>
            </a:r>
            <a:r>
              <a:rPr lang="en-US" sz="2400" i="1" u="sng" dirty="0">
                <a:ln w="12700">
                  <a:solidFill>
                    <a:srgbClr val="002060"/>
                  </a:solidFill>
                  <a:prstDash val="solid"/>
                </a:ln>
                <a:solidFill>
                  <a:srgbClr val="002060"/>
                </a:solidFill>
                <a:latin typeface="+mj-lt"/>
                <a:ea typeface="+mj-ea"/>
                <a:cs typeface="+mj-cs"/>
              </a:rPr>
              <a:t>sterile</a:t>
            </a:r>
            <a:r>
              <a:rPr lang="en-US" sz="2400" i="1" dirty="0">
                <a:ln w="12700">
                  <a:solidFill>
                    <a:srgbClr val="002060"/>
                  </a:solidFill>
                  <a:prstDash val="solid"/>
                </a:ln>
                <a:solidFill>
                  <a:srgbClr val="002060"/>
                </a:solidFill>
                <a:latin typeface="+mj-lt"/>
                <a:ea typeface="+mj-ea"/>
                <a:cs typeface="+mj-cs"/>
              </a:rPr>
              <a:t> procedures</a:t>
            </a:r>
          </a:p>
        </p:txBody>
      </p:sp>
    </p:spTree>
    <p:extLst>
      <p:ext uri="{BB962C8B-B14F-4D97-AF65-F5344CB8AC3E}">
        <p14:creationId xmlns:p14="http://schemas.microsoft.com/office/powerpoint/2010/main" val="1608962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4/23/2017</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FA253-AC87-4DCC-BA9C-9B3166E260FF}" type="slidenum">
              <a:rPr lang="en-US" smtClean="0"/>
              <a:t>9</a:t>
            </a:fld>
            <a:endParaRPr lang="en-US"/>
          </a:p>
        </p:txBody>
      </p:sp>
      <p:pic>
        <p:nvPicPr>
          <p:cNvPr id="5" name="Picture 2" descr="G:\DCIM\101MSDCF\DSC07548.JPG"/>
          <p:cNvPicPr>
            <a:picLocks noChangeAspect="1" noChangeArrowheads="1"/>
          </p:cNvPicPr>
          <p:nvPr/>
        </p:nvPicPr>
        <p:blipFill>
          <a:blip r:embed="rId3" cstate="print"/>
          <a:srcRect l="10633" t="22581" r="4290" b="8723"/>
          <a:stretch>
            <a:fillRect/>
          </a:stretch>
        </p:blipFill>
        <p:spPr bwMode="auto">
          <a:xfrm>
            <a:off x="2432958" y="297513"/>
            <a:ext cx="9514312" cy="5773117"/>
          </a:xfrm>
          <a:prstGeom prst="rect">
            <a:avLst/>
          </a:prstGeom>
          <a:solidFill>
            <a:srgbClr val="FF0000"/>
          </a:solidFill>
          <a:ln w="228600" cap="sq" cmpd="thickThin">
            <a:noFill/>
            <a:prstDash val="solid"/>
            <a:miter lim="800000"/>
          </a:ln>
          <a:effectLst>
            <a:innerShdw blurRad="76200">
              <a:srgbClr val="000000"/>
            </a:innerShdw>
          </a:effectLst>
        </p:spPr>
      </p:pic>
      <p:sp>
        <p:nvSpPr>
          <p:cNvPr id="6" name="Rectangle 5"/>
          <p:cNvSpPr/>
          <p:nvPr/>
        </p:nvSpPr>
        <p:spPr>
          <a:xfrm>
            <a:off x="3520914" y="449914"/>
            <a:ext cx="838200"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3550983" y="1500386"/>
            <a:ext cx="822221" cy="9143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SCRUB</a:t>
            </a:r>
          </a:p>
        </p:txBody>
      </p:sp>
      <p:sp>
        <p:nvSpPr>
          <p:cNvPr id="8" name="Rectangle 7"/>
          <p:cNvSpPr/>
          <p:nvPr/>
        </p:nvSpPr>
        <p:spPr>
          <a:xfrm>
            <a:off x="3609485" y="4976617"/>
            <a:ext cx="762000" cy="838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p:cNvSpPr/>
          <p:nvPr/>
        </p:nvSpPr>
        <p:spPr>
          <a:xfrm>
            <a:off x="6666074" y="843643"/>
            <a:ext cx="1371600" cy="48550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SEMI</a:t>
            </a:r>
          </a:p>
        </p:txBody>
      </p:sp>
      <p:sp>
        <p:nvSpPr>
          <p:cNvPr id="11" name="Rectangle 10"/>
          <p:cNvSpPr/>
          <p:nvPr/>
        </p:nvSpPr>
        <p:spPr>
          <a:xfrm>
            <a:off x="10167456" y="1038664"/>
            <a:ext cx="609600" cy="838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194670" y="2198915"/>
            <a:ext cx="609600" cy="838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45415" y="2198915"/>
            <a:ext cx="609600" cy="838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943801" y="953421"/>
            <a:ext cx="670086" cy="923443"/>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69550" y="3793672"/>
            <a:ext cx="822221" cy="9143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SCRUB</a:t>
            </a:r>
          </a:p>
        </p:txBody>
      </p:sp>
      <p:sp>
        <p:nvSpPr>
          <p:cNvPr id="16" name="TextBox 15"/>
          <p:cNvSpPr txBox="1"/>
          <p:nvPr/>
        </p:nvSpPr>
        <p:spPr>
          <a:xfrm>
            <a:off x="32564" y="1639432"/>
            <a:ext cx="2488232" cy="2246769"/>
          </a:xfrm>
          <a:prstGeom prst="rect">
            <a:avLst/>
          </a:prstGeom>
          <a:noFill/>
        </p:spPr>
        <p:txBody>
          <a:bodyPr wrap="square" rtlCol="0">
            <a:spAutoFit/>
          </a:bodyPr>
          <a:lstStyle/>
          <a:p>
            <a:r>
              <a:rPr lang="en-US" sz="2800" b="1" dirty="0">
                <a:solidFill>
                  <a:srgbClr val="FF0000"/>
                </a:solidFill>
              </a:rPr>
              <a:t>Restricted</a:t>
            </a:r>
          </a:p>
          <a:p>
            <a:br>
              <a:rPr lang="en-US" sz="2800" b="1" dirty="0"/>
            </a:br>
            <a:r>
              <a:rPr lang="en-US" sz="2800" b="1" dirty="0">
                <a:solidFill>
                  <a:srgbClr val="FFC000"/>
                </a:solidFill>
              </a:rPr>
              <a:t>Semi-restricted</a:t>
            </a:r>
          </a:p>
          <a:p>
            <a:br>
              <a:rPr lang="en-US" sz="2800" b="1" dirty="0"/>
            </a:br>
            <a:r>
              <a:rPr lang="en-US" sz="2800" b="1" dirty="0">
                <a:solidFill>
                  <a:srgbClr val="00FF00"/>
                </a:solidFill>
              </a:rPr>
              <a:t>Unrestricted</a:t>
            </a:r>
          </a:p>
        </p:txBody>
      </p:sp>
    </p:spTree>
    <p:extLst>
      <p:ext uri="{BB962C8B-B14F-4D97-AF65-F5344CB8AC3E}">
        <p14:creationId xmlns:p14="http://schemas.microsoft.com/office/powerpoint/2010/main" val="2768930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2113</TotalTime>
  <Words>1481</Words>
  <Application>Microsoft Office PowerPoint</Application>
  <PresentationFormat>Widescreen</PresentationFormat>
  <Paragraphs>376</Paragraphs>
  <Slides>51</Slides>
  <Notes>30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Sylfaen</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alexandre asatiani</dc:creator>
  <cp:lastModifiedBy>alexandre asatiani</cp:lastModifiedBy>
  <cp:revision>139</cp:revision>
  <dcterms:created xsi:type="dcterms:W3CDTF">2017-04-15T16:18:49Z</dcterms:created>
  <dcterms:modified xsi:type="dcterms:W3CDTF">2017-04-22T22:20:13Z</dcterms:modified>
</cp:coreProperties>
</file>