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23"/>
  </p:notesMasterIdLst>
  <p:sldIdLst>
    <p:sldId id="259" r:id="rId2"/>
    <p:sldId id="267" r:id="rId3"/>
    <p:sldId id="260" r:id="rId4"/>
    <p:sldId id="263" r:id="rId5"/>
    <p:sldId id="264" r:id="rId6"/>
    <p:sldId id="265" r:id="rId7"/>
    <p:sldId id="266" r:id="rId8"/>
    <p:sldId id="261" r:id="rId9"/>
    <p:sldId id="268" r:id="rId10"/>
    <p:sldId id="270" r:id="rId11"/>
    <p:sldId id="272" r:id="rId12"/>
    <p:sldId id="279" r:id="rId13"/>
    <p:sldId id="277" r:id="rId14"/>
    <p:sldId id="276" r:id="rId15"/>
    <p:sldId id="280" r:id="rId16"/>
    <p:sldId id="278" r:id="rId17"/>
    <p:sldId id="271" r:id="rId18"/>
    <p:sldId id="273" r:id="rId19"/>
    <p:sldId id="269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7F3A9-6BE1-47B3-B42C-9599327F3038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A456D-A1D7-4394-9AD0-9A5D8A738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0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Elective - an optional away rotation that a final year medical student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Clerkship - compulsory medical student clinical rotation that is part of your curriculum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Sub-internship – same as elective + on-call participation with your team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Externship – least respected hands on practice. You have to be ECFMG certified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A456D-A1D7-4394-9AD0-9A5D8A738C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0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72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063D-451A-4E76-BCB7-AF9034D4F2AA}" type="datetime1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5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BDA-8D41-4A09-BEFA-A7D651F622C5}" type="datetime1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EBF6-FE01-4A94-8EEE-7DC2DC6ED060}" type="datetime1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1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C34F-CEE3-49C0-B498-09B23D67B3A1}" type="datetime1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83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4432-200E-4B0F-8B81-2696C28CF0D4}" type="datetime1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499-23E4-4A09-86FA-54DA764FFFD9}" type="datetime1">
              <a:rPr lang="en-US" smtClean="0"/>
              <a:t>4/23/2017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8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8EF0-BAAE-4529-ABA9-7B62EFC058DD}" type="datetime1">
              <a:rPr lang="en-US" smtClean="0"/>
              <a:t>4/23/2017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508"/>
            <a:ext cx="641131" cy="6411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6" y="5698076"/>
            <a:ext cx="1373231" cy="6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3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16A4639-BAB3-4163-B578-F58EB82C6EA6}" type="datetime1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2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3B0BB-F218-4413-AA03-E67FC65AD5EF}" type="datetime1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1F46ED-AE98-4878-817E-7801E305105F}" type="datetime1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89FA253-AC87-4DCC-BA9C-9B3166E260F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fmg.org/" TargetMode="External"/><Relationship Id="rId2" Type="http://schemas.openxmlformats.org/officeDocument/2006/relationships/hyperlink" Target="https://www.aamc.org/students/medstudents/eras/375006/resources-info2015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hyperlink" Target="http://www.nrmp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hyperlink" Target="https://www.aamc.org/download/440110/data/immunizationform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97280" y="605134"/>
            <a:ext cx="999029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Essential Steps to a U.S. Medical Residency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26337" y="5794873"/>
            <a:ext cx="2141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Alexandre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Asatiani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en-US" sz="12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year student, DTMU</a:t>
            </a:r>
            <a:endParaRPr lang="ka-GE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19897" y="5794873"/>
            <a:ext cx="123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Speaker:</a:t>
            </a:r>
            <a:endParaRPr lang="ka-GE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30" y="2401045"/>
            <a:ext cx="6231867" cy="36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7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Building your resume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52802" y="259080"/>
            <a:ext cx="7265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US Clinical Experience (USCE)</a:t>
            </a:r>
          </a:p>
        </p:txBody>
      </p:sp>
      <p:sp>
        <p:nvSpPr>
          <p:cNvPr id="6" name="Rectangle 5"/>
          <p:cNvSpPr/>
          <p:nvPr/>
        </p:nvSpPr>
        <p:spPr>
          <a:xfrm>
            <a:off x="6385559" y="219679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Non-hands on Clinical Experience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97428" y="2196793"/>
            <a:ext cx="5048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Hands on Clinical Experience</a:t>
            </a:r>
          </a:p>
        </p:txBody>
      </p:sp>
      <p:sp>
        <p:nvSpPr>
          <p:cNvPr id="8" name="Arrow: Down 7"/>
          <p:cNvSpPr/>
          <p:nvPr/>
        </p:nvSpPr>
        <p:spPr>
          <a:xfrm rot="3134511">
            <a:off x="3672423" y="773078"/>
            <a:ext cx="445700" cy="1740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/>
        </p:nvSpPr>
        <p:spPr>
          <a:xfrm rot="18703516">
            <a:off x="8010446" y="736611"/>
            <a:ext cx="445700" cy="1740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958840" y="1790374"/>
            <a:ext cx="0" cy="3053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86306" y="3027792"/>
            <a:ext cx="443204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Clinical Elective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Clerkship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Sub-internship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Externship (postgraduate)</a:t>
            </a:r>
            <a:r>
              <a:rPr lang="en-US" sz="28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7610574" y="3407545"/>
            <a:ext cx="3143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Observership</a:t>
            </a:r>
            <a:endParaRPr lang="en-US" sz="280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84367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15639" y="5627224"/>
            <a:ext cx="7139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LETTER OF RECCOMENDATION (LOR)</a:t>
            </a:r>
          </a:p>
        </p:txBody>
      </p:sp>
      <p:sp>
        <p:nvSpPr>
          <p:cNvPr id="21" name="Arrow: Down 20"/>
          <p:cNvSpPr/>
          <p:nvPr/>
        </p:nvSpPr>
        <p:spPr>
          <a:xfrm>
            <a:off x="4122419" y="4843673"/>
            <a:ext cx="597419" cy="867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/>
          <p:cNvSpPr/>
          <p:nvPr/>
        </p:nvSpPr>
        <p:spPr>
          <a:xfrm>
            <a:off x="7957047" y="4843672"/>
            <a:ext cx="597419" cy="867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3847433">
            <a:off x="398621" y="830500"/>
            <a:ext cx="155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Research</a:t>
            </a:r>
          </a:p>
        </p:txBody>
      </p:sp>
      <p:sp>
        <p:nvSpPr>
          <p:cNvPr id="24" name="Arrow: Down 23"/>
          <p:cNvSpPr/>
          <p:nvPr/>
        </p:nvSpPr>
        <p:spPr>
          <a:xfrm rot="4931686">
            <a:off x="1979903" y="171868"/>
            <a:ext cx="207381" cy="1477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Building your resume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5227" y="293224"/>
            <a:ext cx="86863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 OF RECCOMENDATION (</a:t>
            </a:r>
            <a:r>
              <a:rPr lang="en-US" sz="44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</a:t>
            </a:r>
            <a:r>
              <a:rPr lang="en-US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" y="1676400"/>
            <a:ext cx="54254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You may assign a minimum of 3 and a maximum of 4 </a:t>
            </a:r>
            <a:r>
              <a:rPr lang="en-US" sz="32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LoRs</a:t>
            </a: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 per program: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3 </a:t>
            </a:r>
            <a:r>
              <a:rPr lang="en-US" sz="28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LoRs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from USA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1 </a:t>
            </a:r>
            <a:r>
              <a:rPr lang="en-US" sz="28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LoR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from Georgia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03770" y="1676401"/>
            <a:ext cx="5588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LoR</a:t>
            </a: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should be specialty specific: 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ex. don’t use an Internal Medicine letter to apply to a General Surgery program</a:t>
            </a:r>
            <a:endParaRPr lang="en-US" sz="280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7587" y="449885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en-US" sz="1600" dirty="0">
                <a:solidFill>
                  <a:srgbClr val="054C9A"/>
                </a:solidFill>
                <a:latin typeface="Verdana" panose="020B0604030504040204" pitchFamily="34" charset="0"/>
                <a:hlinkClick r:id="rId2"/>
              </a:rPr>
              <a:t>https://www.aamc.org/students/medstudents/eras/375006/resources-info2015.html</a:t>
            </a:r>
            <a:r>
              <a:rPr lang="en-US" sz="1600" dirty="0">
                <a:solidFill>
                  <a:srgbClr val="02051A"/>
                </a:solidFill>
                <a:latin typeface="Verdana" panose="020B0604030504040204" pitchFamily="34" charset="0"/>
              </a:rPr>
              <a:t>  (</a:t>
            </a:r>
            <a:r>
              <a:rPr lang="en-US" sz="1600" b="1" dirty="0">
                <a:solidFill>
                  <a:srgbClr val="02051A"/>
                </a:solidFill>
                <a:latin typeface="Verdana" panose="020B0604030504040204" pitchFamily="34" charset="0"/>
              </a:rPr>
              <a:t>Electronic Residency Application Service</a:t>
            </a:r>
            <a:r>
              <a:rPr lang="en-US" sz="1600" dirty="0">
                <a:solidFill>
                  <a:srgbClr val="02051A"/>
                </a:solidFill>
                <a:latin typeface="Verdana" panose="020B0604030504040204" pitchFamily="34" charset="0"/>
              </a:rPr>
              <a:t>)</a:t>
            </a:r>
          </a:p>
          <a:p>
            <a:pPr fontAlgn="base">
              <a:buFont typeface="+mj-lt"/>
              <a:buAutoNum type="arabicPeriod"/>
            </a:pPr>
            <a:r>
              <a:rPr lang="en-US" sz="1600" dirty="0">
                <a:solidFill>
                  <a:srgbClr val="054C9A"/>
                </a:solidFill>
                <a:latin typeface="Verdana" panose="020B0604030504040204" pitchFamily="34" charset="0"/>
                <a:hlinkClick r:id="rId3"/>
              </a:rPr>
              <a:t>http://www.ecfmg.org</a:t>
            </a:r>
            <a:r>
              <a:rPr lang="en-US" sz="1600" dirty="0">
                <a:solidFill>
                  <a:srgbClr val="02051A"/>
                </a:solidFill>
                <a:latin typeface="Verdana" panose="020B0604030504040204" pitchFamily="34" charset="0"/>
              </a:rPr>
              <a:t> (</a:t>
            </a:r>
            <a:r>
              <a:rPr lang="en-US" sz="1600" b="1" dirty="0">
                <a:solidFill>
                  <a:srgbClr val="02051A"/>
                </a:solidFill>
                <a:latin typeface="Verdana" panose="020B0604030504040204" pitchFamily="34" charset="0"/>
              </a:rPr>
              <a:t>Educational Commission for Foreign Medical Graduates)</a:t>
            </a:r>
            <a:endParaRPr lang="en-US" sz="1600" dirty="0">
              <a:solidFill>
                <a:srgbClr val="02051A"/>
              </a:solidFill>
              <a:latin typeface="Verdana" panose="020B060403050404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US" sz="1600" dirty="0">
                <a:solidFill>
                  <a:srgbClr val="054C9A"/>
                </a:solidFill>
                <a:latin typeface="Verdana" panose="020B0604030504040204" pitchFamily="34" charset="0"/>
                <a:hlinkClick r:id="rId4"/>
              </a:rPr>
              <a:t>http://www.nrmp.org</a:t>
            </a:r>
            <a:r>
              <a:rPr lang="en-US" sz="1600" dirty="0">
                <a:solidFill>
                  <a:srgbClr val="02051A"/>
                </a:solidFill>
                <a:latin typeface="Verdana" panose="020B0604030504040204" pitchFamily="34" charset="0"/>
              </a:rPr>
              <a:t> (</a:t>
            </a:r>
            <a:r>
              <a:rPr lang="en-US" sz="1600" b="1" dirty="0">
                <a:solidFill>
                  <a:srgbClr val="02051A"/>
                </a:solidFill>
                <a:latin typeface="Verdana" panose="020B0604030504040204" pitchFamily="34" charset="0"/>
              </a:rPr>
              <a:t>National Resident Match Program)</a:t>
            </a:r>
            <a:endParaRPr lang="en-US" sz="1600" b="0" i="0" dirty="0">
              <a:solidFill>
                <a:srgbClr val="02051A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98" y="4881472"/>
            <a:ext cx="3655796" cy="13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0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8998" y="1768184"/>
            <a:ext cx="110300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 sz="6600" b="1" i="1" dirty="0">
                <a:solidFill>
                  <a:srgbClr val="00B050"/>
                </a:solidFill>
              </a:rPr>
              <a:t>Contact program coordinator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6600" b="1" i="1" dirty="0">
                <a:solidFill>
                  <a:srgbClr val="00B050"/>
                </a:solidFill>
              </a:rPr>
              <a:t>Find your attending</a:t>
            </a:r>
          </a:p>
        </p:txBody>
      </p:sp>
    </p:spTree>
    <p:extLst>
      <p:ext uri="{BB962C8B-B14F-4D97-AF65-F5344CB8AC3E}">
        <p14:creationId xmlns:p14="http://schemas.microsoft.com/office/powerpoint/2010/main" val="16997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Building your resume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594631"/>
            <a:ext cx="116507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CV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Malpractice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Health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Immunizations : Td, TB status, Varicella, MMR, Hepatitis B, annual flu vaccine and </a:t>
            </a:r>
            <a:r>
              <a:rPr lang="en-US" sz="28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etc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( </a:t>
            </a:r>
            <a:r>
              <a:rPr lang="en-US" sz="2000" b="1" u="sng" dirty="0">
                <a:hlinkClick r:id="rId2"/>
              </a:rPr>
              <a:t> AAMC Standardized Immunization Form 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 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Medical School Approval - Support letter from the Dean’s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Background Check – Criminal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TOEFL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USMLE Step I (mainly required for hands on practice)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3126" y="345852"/>
            <a:ext cx="6596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Accepted = a lot of paperwork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5" y="3762703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Building your resume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1" t="9814" r="20376" b="4867"/>
          <a:stretch/>
        </p:blipFill>
        <p:spPr>
          <a:xfrm>
            <a:off x="4251959" y="60960"/>
            <a:ext cx="4053840" cy="3124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989" y="68693"/>
            <a:ext cx="3468876" cy="61668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t="-1065" r="12179" b="7974"/>
          <a:stretch/>
        </p:blipFill>
        <p:spPr>
          <a:xfrm>
            <a:off x="4251959" y="3228339"/>
            <a:ext cx="4053840" cy="30572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3445" y="853551"/>
            <a:ext cx="37285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ID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Scrub suit credit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White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Door access codes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Codes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Schedule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Etc.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66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"/>
          <a:stretch/>
        </p:blipFill>
        <p:spPr>
          <a:xfrm>
            <a:off x="2998122" y="-14394"/>
            <a:ext cx="9193877" cy="6325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70760"/>
            <a:ext cx="2939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hospital schedule </a:t>
            </a:r>
          </a:p>
        </p:txBody>
      </p:sp>
    </p:spTree>
    <p:extLst>
      <p:ext uri="{BB962C8B-B14F-4D97-AF65-F5344CB8AC3E}">
        <p14:creationId xmlns:p14="http://schemas.microsoft.com/office/powerpoint/2010/main" val="371431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51" y="0"/>
            <a:ext cx="4858349" cy="6289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6" y="645554"/>
            <a:ext cx="6719285" cy="38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0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966" y="0"/>
            <a:ext cx="8440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3 - Get the ECFMG certification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642079"/>
            <a:ext cx="62735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Passing performance on USMLE Step 1, Step 2 Clinical Knowledge, and Step 2 Clinical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Primary-source verification of your medical education credentials.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6" y="769441"/>
            <a:ext cx="5568163" cy="1711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2866" y="2792601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Step 1 –</a:t>
            </a:r>
            <a:r>
              <a:rPr lang="en-US" sz="3600" dirty="0"/>
              <a:t>  </a:t>
            </a:r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Pass the USMLE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12866" y="4411697"/>
            <a:ext cx="5745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Step 2 – Graduate from DTMU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5966" y="4267200"/>
            <a:ext cx="12116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512866" y="2651760"/>
            <a:ext cx="0" cy="2998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75966" y="2636520"/>
            <a:ext cx="12060460" cy="41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966" y="2678188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75966" y="5649988"/>
            <a:ext cx="120604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2136426" y="2636520"/>
            <a:ext cx="0" cy="3013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63" y="212513"/>
            <a:ext cx="1875949" cy="250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3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5845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Step 4 - Apply for residency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83174"/>
            <a:ext cx="995740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ERAS application 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CV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Personal Statement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Letters of Recommendation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Medical Student Performance Evaluation (Dean’s letter)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USMLE Transcript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81" y="5285990"/>
            <a:ext cx="2689619" cy="959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81" y="81151"/>
            <a:ext cx="2405107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0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" y="44388"/>
            <a:ext cx="4265339" cy="5521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65" y="70624"/>
            <a:ext cx="4245071" cy="5495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88" y="182091"/>
            <a:ext cx="4158963" cy="5383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81" y="5285990"/>
            <a:ext cx="2689619" cy="9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Essential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280" y="1024740"/>
            <a:ext cx="9753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1028700">
              <a:buFont typeface="+mj-lt"/>
              <a:buAutoNum type="arabicPeriod"/>
            </a:pPr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Pass the USMLE</a:t>
            </a:r>
          </a:p>
          <a:p>
            <a:pPr marL="1028700" indent="-1028700">
              <a:buFont typeface="+mj-lt"/>
              <a:buAutoNum type="arabicPeriod"/>
            </a:pPr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Graduate from medical school</a:t>
            </a:r>
          </a:p>
          <a:p>
            <a:pPr marL="1028700" indent="-1028700">
              <a:buFont typeface="+mj-lt"/>
              <a:buAutoNum type="arabicPeriod"/>
            </a:pPr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Get the ECFMG certification</a:t>
            </a:r>
          </a:p>
          <a:p>
            <a:pPr marL="1028700" indent="-1028700">
              <a:buFont typeface="+mj-lt"/>
              <a:buAutoNum type="arabicPeriod"/>
            </a:pPr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Apply for residency</a:t>
            </a:r>
          </a:p>
          <a:p>
            <a:pPr marL="1028700" indent="-1028700">
              <a:buFont typeface="+mj-lt"/>
              <a:buAutoNum type="arabicPeriod"/>
            </a:pPr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Get visa</a:t>
            </a:r>
          </a:p>
        </p:txBody>
      </p:sp>
    </p:spTree>
    <p:extLst>
      <p:ext uri="{BB962C8B-B14F-4D97-AF65-F5344CB8AC3E}">
        <p14:creationId xmlns:p14="http://schemas.microsoft.com/office/powerpoint/2010/main" val="100758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 - 5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2907" y="272534"/>
            <a:ext cx="3941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Step 5 - Get visa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907" y="2181220"/>
            <a:ext cx="7411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B1 - Business visitors</a:t>
            </a:r>
            <a:b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B2 - Tourism, vacation, pleasure visitors</a:t>
            </a:r>
          </a:p>
          <a:p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B1/B2 – Combined visa</a:t>
            </a:r>
            <a:b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en-US" sz="3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J1 – Physicians/exchange programs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2011" y="5028388"/>
            <a:ext cx="785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 of invitation/visa assistance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1624572"/>
            <a:ext cx="4800600" cy="31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4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85" y="670560"/>
            <a:ext cx="484632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3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 – 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09" y="98662"/>
            <a:ext cx="2959681" cy="2536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509102"/>
            <a:ext cx="12023613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Contents of USMLE: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Step 1 – “Basic Sciences”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Step 2 – CK (Clinical Knowledge) + CS (Clinical Skills)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Step 3 - Foundations of Independent Practice + Advanced Clinical Medicine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Step 1 –</a:t>
            </a:r>
            <a:r>
              <a:rPr lang="en-US" sz="4800" dirty="0"/>
              <a:t>  </a:t>
            </a:r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Pass the USMLE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003090"/>
            <a:ext cx="5257800" cy="233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6"/>
          <a:stretch/>
        </p:blipFill>
        <p:spPr>
          <a:xfrm>
            <a:off x="1539241" y="4003089"/>
            <a:ext cx="5394960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3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0504" y="1"/>
            <a:ext cx="121938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USMLE Step 1 Description:</a:t>
            </a:r>
            <a:br>
              <a:rPr lang="en-US" sz="3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endParaRPr lang="en-US" sz="300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Computer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taken in a single day over an 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eight hour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 period – including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1 hour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includes seven sections - 46 questions in each section, total of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322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One hour is allotted for each of the seven sections.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 you will have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one minute and 18 seconds per question</a:t>
            </a:r>
            <a:br>
              <a:rPr lang="en-US" dirty="0"/>
            </a:b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0504" y="392239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Passed: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 retake 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it to raise  your previous score (for 7 years)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7587" y="383703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Failed: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You may take</a:t>
            </a:r>
            <a:r>
              <a:rPr lang="en-US" dirty="0"/>
              <a:t> 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the USMLE Step 1 exam a maximum of three times within a 12-month period</a:t>
            </a:r>
          </a:p>
        </p:txBody>
      </p:sp>
    </p:spTree>
    <p:extLst>
      <p:ext uri="{BB962C8B-B14F-4D97-AF65-F5344CB8AC3E}">
        <p14:creationId xmlns:p14="http://schemas.microsoft.com/office/powerpoint/2010/main" val="59268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585804"/>
            <a:ext cx="12192000" cy="44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" y="129471"/>
            <a:ext cx="12104717" cy="4820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3415" y="5197132"/>
            <a:ext cx="7938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David </a:t>
            </a:r>
            <a:r>
              <a:rPr lang="en-US" sz="2000" b="1" dirty="0" err="1">
                <a:solidFill>
                  <a:srgbClr val="00B050"/>
                </a:solidFill>
              </a:rPr>
              <a:t>Tvildiani</a:t>
            </a:r>
            <a:r>
              <a:rPr lang="en-US" sz="2000" b="1" dirty="0">
                <a:solidFill>
                  <a:srgbClr val="00B050"/>
                </a:solidFill>
              </a:rPr>
              <a:t> Medical University provides full financial support concerning USMLE fees, but only for students who pass special selective examination with &gt;75% score.</a:t>
            </a:r>
          </a:p>
        </p:txBody>
      </p:sp>
    </p:spTree>
    <p:extLst>
      <p:ext uri="{BB962C8B-B14F-4D97-AF65-F5344CB8AC3E}">
        <p14:creationId xmlns:p14="http://schemas.microsoft.com/office/powerpoint/2010/main" val="145678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67" y="226863"/>
            <a:ext cx="1215993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TEST FORMATS SUMMERY:</a:t>
            </a:r>
            <a:b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b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Step 1: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322 MCQs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, divided into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7/60-minute blocks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, administered in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8-hour testing session</a:t>
            </a: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en-US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Step 2 CK</a:t>
            </a:r>
            <a:r>
              <a:rPr lang="en-US" sz="2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: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352 MCQs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, divided into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8/60-minute blocks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, administered in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9-hour testing session </a:t>
            </a: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Step 2 CS</a:t>
            </a:r>
            <a:r>
              <a:rPr lang="en-US" sz="2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: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12 patient cases/15 minutes 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for each patient encounter and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10 minutes 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to record each patient note. The testing session is </a:t>
            </a:r>
            <a:r>
              <a:rPr lang="en-US" sz="28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8-hours.</a:t>
            </a: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Step 3: 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480 MCQs/35 to 50 blocks/45 to 60 minutes. +9 computer-based case simulations/25 minutes.</a:t>
            </a: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b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Step 3 is administered in</a:t>
            </a:r>
            <a:r>
              <a:rPr lang="en-US" sz="16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2400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2/8-hour testing sessions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458" y="4406706"/>
            <a:ext cx="2135852" cy="18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6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2318" cy="4069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629" y="190102"/>
            <a:ext cx="2959681" cy="2536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4434" y="4453320"/>
            <a:ext cx="75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ENOUGH!!!</a:t>
            </a:r>
            <a:b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00B050"/>
                </a:solidFill>
              </a:rPr>
              <a:t>You have to score at least 245/300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14" y="3480823"/>
            <a:ext cx="1981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4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FA253-AC87-4DCC-BA9C-9B3166E260FF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79705" y="1746267"/>
            <a:ext cx="536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2000" b="1" dirty="0">
                <a:solidFill>
                  <a:srgbClr val="00B050"/>
                </a:solidFill>
              </a:rPr>
              <a:t>but relatively non-relevant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716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Step 2 </a:t>
            </a:r>
            <a:r>
              <a:rPr lang="en-US" sz="4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– </a:t>
            </a:r>
            <a:r>
              <a:rPr lang="en-US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Graduate from DTMU</a:t>
            </a:r>
            <a:endParaRPr lang="en-US" sz="4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Callout: Right Arrow 11"/>
          <p:cNvSpPr/>
          <p:nvPr/>
        </p:nvSpPr>
        <p:spPr>
          <a:xfrm>
            <a:off x="1080145" y="1027818"/>
            <a:ext cx="4099560" cy="2157259"/>
          </a:xfrm>
          <a:prstGeom prst="rightArrowCallou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 High GPA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“Activities” </a:t>
            </a:r>
          </a:p>
        </p:txBody>
      </p:sp>
      <p:sp>
        <p:nvSpPr>
          <p:cNvPr id="16" name="Plus Sign 15"/>
          <p:cNvSpPr/>
          <p:nvPr/>
        </p:nvSpPr>
        <p:spPr>
          <a:xfrm>
            <a:off x="1887865" y="1667379"/>
            <a:ext cx="838200" cy="807720"/>
          </a:xfrm>
          <a:prstGeom prst="mathPlus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llout: Right Arrow 16"/>
          <p:cNvSpPr/>
          <p:nvPr/>
        </p:nvSpPr>
        <p:spPr>
          <a:xfrm>
            <a:off x="1080145" y="3381898"/>
            <a:ext cx="6356975" cy="2106977"/>
          </a:xfrm>
          <a:prstGeom prst="rightArrowCallou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USMLE scores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US Clinical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Recommendation letters.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120" y="4081443"/>
            <a:ext cx="5575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Extremely important</a:t>
            </a:r>
          </a:p>
        </p:txBody>
      </p:sp>
    </p:spTree>
    <p:extLst>
      <p:ext uri="{BB962C8B-B14F-4D97-AF65-F5344CB8AC3E}">
        <p14:creationId xmlns:p14="http://schemas.microsoft.com/office/powerpoint/2010/main" val="348388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558</TotalTime>
  <Words>475</Words>
  <Application>Microsoft Office PowerPoint</Application>
  <PresentationFormat>Widescreen</PresentationFormat>
  <Paragraphs>152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Sylfaen</vt:lpstr>
      <vt:lpstr>Verdana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alexandre asatiani</dc:creator>
  <cp:lastModifiedBy>alexandre asatiani</cp:lastModifiedBy>
  <cp:revision>42</cp:revision>
  <dcterms:created xsi:type="dcterms:W3CDTF">2017-04-15T16:18:49Z</dcterms:created>
  <dcterms:modified xsi:type="dcterms:W3CDTF">2017-04-22T22:34:07Z</dcterms:modified>
</cp:coreProperties>
</file>